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75"/>
  </p:notesMasterIdLst>
  <p:handoutMasterIdLst>
    <p:handoutMasterId r:id="rId76"/>
  </p:handoutMasterIdLst>
  <p:sldIdLst>
    <p:sldId id="256" r:id="rId2"/>
    <p:sldId id="322" r:id="rId3"/>
    <p:sldId id="323" r:id="rId4"/>
    <p:sldId id="257" r:id="rId5"/>
    <p:sldId id="264" r:id="rId6"/>
    <p:sldId id="258" r:id="rId7"/>
    <p:sldId id="260" r:id="rId8"/>
    <p:sldId id="261" r:id="rId9"/>
    <p:sldId id="262" r:id="rId10"/>
    <p:sldId id="269" r:id="rId11"/>
    <p:sldId id="265" r:id="rId12"/>
    <p:sldId id="266" r:id="rId13"/>
    <p:sldId id="267" r:id="rId14"/>
    <p:sldId id="268" r:id="rId15"/>
    <p:sldId id="306" r:id="rId16"/>
    <p:sldId id="271" r:id="rId17"/>
    <p:sldId id="272" r:id="rId18"/>
    <p:sldId id="273" r:id="rId19"/>
    <p:sldId id="274" r:id="rId20"/>
    <p:sldId id="270" r:id="rId21"/>
    <p:sldId id="275" r:id="rId22"/>
    <p:sldId id="276" r:id="rId23"/>
    <p:sldId id="278" r:id="rId24"/>
    <p:sldId id="324" r:id="rId25"/>
    <p:sldId id="279" r:id="rId26"/>
    <p:sldId id="280" r:id="rId27"/>
    <p:sldId id="281" r:id="rId28"/>
    <p:sldId id="282" r:id="rId29"/>
    <p:sldId id="283" r:id="rId30"/>
    <p:sldId id="317" r:id="rId31"/>
    <p:sldId id="284" r:id="rId32"/>
    <p:sldId id="308" r:id="rId33"/>
    <p:sldId id="285" r:id="rId34"/>
    <p:sldId id="286" r:id="rId35"/>
    <p:sldId id="288" r:id="rId36"/>
    <p:sldId id="289" r:id="rId37"/>
    <p:sldId id="290" r:id="rId38"/>
    <p:sldId id="291" r:id="rId39"/>
    <p:sldId id="292" r:id="rId40"/>
    <p:sldId id="325" r:id="rId41"/>
    <p:sldId id="293" r:id="rId42"/>
    <p:sldId id="326" r:id="rId43"/>
    <p:sldId id="294" r:id="rId44"/>
    <p:sldId id="298" r:id="rId45"/>
    <p:sldId id="296" r:id="rId46"/>
    <p:sldId id="297" r:id="rId47"/>
    <p:sldId id="295" r:id="rId48"/>
    <p:sldId id="299" r:id="rId49"/>
    <p:sldId id="301" r:id="rId50"/>
    <p:sldId id="300" r:id="rId51"/>
    <p:sldId id="302" r:id="rId52"/>
    <p:sldId id="303" r:id="rId53"/>
    <p:sldId id="327" r:id="rId54"/>
    <p:sldId id="328" r:id="rId55"/>
    <p:sldId id="329" r:id="rId56"/>
    <p:sldId id="330" r:id="rId57"/>
    <p:sldId id="331" r:id="rId58"/>
    <p:sldId id="332" r:id="rId59"/>
    <p:sldId id="333" r:id="rId60"/>
    <p:sldId id="304" r:id="rId61"/>
    <p:sldId id="305" r:id="rId62"/>
    <p:sldId id="309" r:id="rId63"/>
    <p:sldId id="310" r:id="rId64"/>
    <p:sldId id="311" r:id="rId65"/>
    <p:sldId id="312" r:id="rId66"/>
    <p:sldId id="313" r:id="rId67"/>
    <p:sldId id="314" r:id="rId68"/>
    <p:sldId id="318" r:id="rId69"/>
    <p:sldId id="321" r:id="rId70"/>
    <p:sldId id="319" r:id="rId71"/>
    <p:sldId id="320" r:id="rId72"/>
    <p:sldId id="315" r:id="rId73"/>
    <p:sldId id="316" r:id="rId7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7" autoAdjust="0"/>
    <p:restoredTop sz="94660" autoAdjust="0"/>
  </p:normalViewPr>
  <p:slideViewPr>
    <p:cSldViewPr snapToGrid="0">
      <p:cViewPr varScale="1">
        <p:scale>
          <a:sx n="114" d="100"/>
          <a:sy n="114" d="100"/>
        </p:scale>
        <p:origin x="360" y="102"/>
      </p:cViewPr>
      <p:guideLst/>
    </p:cSldViewPr>
  </p:slideViewPr>
  <p:outlineViewPr>
    <p:cViewPr>
      <p:scale>
        <a:sx n="33" d="100"/>
        <a:sy n="33" d="100"/>
      </p:scale>
      <p:origin x="0" y="-29958"/>
    </p:cViewPr>
  </p:outlineViewPr>
  <p:notesTextViewPr>
    <p:cViewPr>
      <p:scale>
        <a:sx n="1" d="1"/>
        <a:sy n="1" d="1"/>
      </p:scale>
      <p:origin x="0" y="0"/>
    </p:cViewPr>
  </p:notesTextViewPr>
  <p:sorterViewPr>
    <p:cViewPr>
      <p:scale>
        <a:sx n="100" d="100"/>
        <a:sy n="100" d="100"/>
      </p:scale>
      <p:origin x="0" y="-19260"/>
    </p:cViewPr>
  </p:sorterViewPr>
  <p:notesViewPr>
    <p:cSldViewPr snapToGrid="0">
      <p:cViewPr varScale="1">
        <p:scale>
          <a:sx n="55" d="100"/>
          <a:sy n="55" d="100"/>
        </p:scale>
        <p:origin x="2862"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042F89C-9510-40FB-9CAF-DB80ABE54F52}"/>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a:extLst>
              <a:ext uri="{FF2B5EF4-FFF2-40B4-BE49-F238E27FC236}">
                <a16:creationId xmlns:a16="http://schemas.microsoft.com/office/drawing/2014/main" id="{ABB297FB-D710-4B27-8612-DB79F0C436CB}"/>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8AF4BE80-796E-4FD4-872F-CC91DD5311FF}" type="datetimeFigureOut">
              <a:rPr lang="en-US" smtClean="0"/>
              <a:t>4/15/2024</a:t>
            </a:fld>
            <a:endParaRPr lang="en-US" dirty="0"/>
          </a:p>
        </p:txBody>
      </p:sp>
      <p:sp>
        <p:nvSpPr>
          <p:cNvPr id="4" name="Footer Placeholder 3">
            <a:extLst>
              <a:ext uri="{FF2B5EF4-FFF2-40B4-BE49-F238E27FC236}">
                <a16:creationId xmlns:a16="http://schemas.microsoft.com/office/drawing/2014/main" id="{6255BB5E-D666-4B2A-B214-AAB4B2770E39}"/>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0AAEEA1F-ED74-4F0E-AD39-7419B8F46518}"/>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4B5D6552-EBEC-41E1-9067-516912229EF5}" type="slidenum">
              <a:rPr lang="en-US" smtClean="0"/>
              <a:t>‹#›</a:t>
            </a:fld>
            <a:endParaRPr lang="en-US" dirty="0"/>
          </a:p>
        </p:txBody>
      </p:sp>
    </p:spTree>
    <p:extLst>
      <p:ext uri="{BB962C8B-B14F-4D97-AF65-F5344CB8AC3E}">
        <p14:creationId xmlns:p14="http://schemas.microsoft.com/office/powerpoint/2010/main" val="3075101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6C63A45-F839-42EC-A5D4-DCE5AC135161}" type="datetimeFigureOut">
              <a:rPr lang="en-US" smtClean="0"/>
              <a:t>4/15/2024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127E613-5999-49B9-8489-4D93184A2F19}" type="slidenum">
              <a:rPr lang="en-US" smtClean="0"/>
              <a:t>‹#›</a:t>
            </a:fld>
            <a:endParaRPr lang="en-US" dirty="0"/>
          </a:p>
        </p:txBody>
      </p:sp>
    </p:spTree>
    <p:extLst>
      <p:ext uri="{BB962C8B-B14F-4D97-AF65-F5344CB8AC3E}">
        <p14:creationId xmlns:p14="http://schemas.microsoft.com/office/powerpoint/2010/main" val="33190282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127E613-5999-49B9-8489-4D93184A2F19}" type="slidenum">
              <a:rPr lang="en-US" smtClean="0"/>
              <a:t>1</a:t>
            </a:fld>
            <a:endParaRPr lang="en-US" dirty="0"/>
          </a:p>
        </p:txBody>
      </p:sp>
    </p:spTree>
    <p:extLst>
      <p:ext uri="{BB962C8B-B14F-4D97-AF65-F5344CB8AC3E}">
        <p14:creationId xmlns:p14="http://schemas.microsoft.com/office/powerpoint/2010/main" val="3939920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127E613-5999-49B9-8489-4D93184A2F19}" type="slidenum">
              <a:rPr lang="en-US" smtClean="0"/>
              <a:t>33</a:t>
            </a:fld>
            <a:endParaRPr lang="en-US" dirty="0"/>
          </a:p>
        </p:txBody>
      </p:sp>
    </p:spTree>
    <p:extLst>
      <p:ext uri="{BB962C8B-B14F-4D97-AF65-F5344CB8AC3E}">
        <p14:creationId xmlns:p14="http://schemas.microsoft.com/office/powerpoint/2010/main" val="3021072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127E613-5999-49B9-8489-4D93184A2F19}" type="slidenum">
              <a:rPr lang="en-US" smtClean="0"/>
              <a:t>60</a:t>
            </a:fld>
            <a:endParaRPr lang="en-US" dirty="0"/>
          </a:p>
        </p:txBody>
      </p:sp>
    </p:spTree>
    <p:extLst>
      <p:ext uri="{BB962C8B-B14F-4D97-AF65-F5344CB8AC3E}">
        <p14:creationId xmlns:p14="http://schemas.microsoft.com/office/powerpoint/2010/main" val="581752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4/15/2024</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4/15/2024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4/15/2024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4/15/2024</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4/15/2024</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pull/>
  </p:transition>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hyperlink" Target="http://www.publicdomainpictures.net/view-image.php?image=37234&amp;large=1"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commons.wikimedia.org/wiki/File:Exclamation_mark_red.png" TargetMode="External"/><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s://openclipart.org/detail/131797/note-with-thumbtack--by-lmproul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6.xml"/><Relationship Id="rId4" Type="http://schemas.openxmlformats.org/officeDocument/2006/relationships/image" Target="../media/image5.sv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3" Type="http://schemas.openxmlformats.org/officeDocument/2006/relationships/hyperlink" Target="https://openclipart.org/detail/131797/note-with-thumbtack--by-lmproulx" TargetMode="External"/><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10.svg"/></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B1E93-2D61-4B22-B478-1F0FCCAA6606}"/>
              </a:ext>
            </a:extLst>
          </p:cNvPr>
          <p:cNvSpPr>
            <a:spLocks noGrp="1"/>
          </p:cNvSpPr>
          <p:nvPr>
            <p:ph type="ctrTitle"/>
          </p:nvPr>
        </p:nvSpPr>
        <p:spPr/>
        <p:txBody>
          <a:bodyPr/>
          <a:lstStyle/>
          <a:p>
            <a:r>
              <a:rPr lang="en-US" dirty="0"/>
              <a:t>Internal Affairs		</a:t>
            </a:r>
          </a:p>
        </p:txBody>
      </p:sp>
      <p:sp>
        <p:nvSpPr>
          <p:cNvPr id="3" name="Subtitle 2">
            <a:extLst>
              <a:ext uri="{FF2B5EF4-FFF2-40B4-BE49-F238E27FC236}">
                <a16:creationId xmlns:a16="http://schemas.microsoft.com/office/drawing/2014/main" id="{EE062866-7AB6-49C5-979C-D179F0EAF4EE}"/>
              </a:ext>
            </a:extLst>
          </p:cNvPr>
          <p:cNvSpPr>
            <a:spLocks noGrp="1"/>
          </p:cNvSpPr>
          <p:nvPr>
            <p:ph type="subTitle" idx="1"/>
          </p:nvPr>
        </p:nvSpPr>
        <p:spPr/>
        <p:txBody>
          <a:bodyPr>
            <a:normAutofit/>
          </a:bodyPr>
          <a:lstStyle/>
          <a:p>
            <a:r>
              <a:rPr lang="en-US" sz="2000" b="1" dirty="0"/>
              <a:t>Suggestions for conducting Effective Investigations</a:t>
            </a:r>
          </a:p>
        </p:txBody>
      </p:sp>
    </p:spTree>
    <p:extLst>
      <p:ext uri="{BB962C8B-B14F-4D97-AF65-F5344CB8AC3E}">
        <p14:creationId xmlns:p14="http://schemas.microsoft.com/office/powerpoint/2010/main" val="1656413093"/>
      </p:ext>
    </p:extLst>
  </p:cSld>
  <p:clrMapOvr>
    <a:masterClrMapping/>
  </p:clrMapOvr>
  <p:transition spd="med">
    <p:pull/>
  </p:transition>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3C999-A8C2-4758-BE7E-B3F479FB856E}"/>
              </a:ext>
            </a:extLst>
          </p:cNvPr>
          <p:cNvSpPr>
            <a:spLocks noGrp="1"/>
          </p:cNvSpPr>
          <p:nvPr>
            <p:ph type="title" idx="4294967295"/>
          </p:nvPr>
        </p:nvSpPr>
        <p:spPr>
          <a:xfrm>
            <a:off x="4005262" y="666998"/>
            <a:ext cx="4176713" cy="1047750"/>
          </a:xfrm>
        </p:spPr>
        <p:txBody>
          <a:bodyPr>
            <a:normAutofit fontScale="90000"/>
          </a:bodyPr>
          <a:lstStyle/>
          <a:p>
            <a:pPr algn="ctr"/>
            <a:r>
              <a:rPr lang="en-US" sz="3000" dirty="0"/>
              <a:t>KEY:</a:t>
            </a:r>
            <a:br>
              <a:rPr lang="en-US" sz="3000" dirty="0"/>
            </a:br>
            <a:r>
              <a:rPr lang="en-US" sz="3000" dirty="0"/>
              <a:t>do not ignore </a:t>
            </a:r>
            <a:br>
              <a:rPr lang="en-US" sz="3000" dirty="0"/>
            </a:br>
            <a:r>
              <a:rPr lang="en-US" sz="3000" dirty="0"/>
              <a:t>        a complaint		</a:t>
            </a:r>
          </a:p>
        </p:txBody>
      </p:sp>
      <p:sp>
        <p:nvSpPr>
          <p:cNvPr id="3" name="Content Placeholder 2">
            <a:extLst>
              <a:ext uri="{FF2B5EF4-FFF2-40B4-BE49-F238E27FC236}">
                <a16:creationId xmlns:a16="http://schemas.microsoft.com/office/drawing/2014/main" id="{210D6D81-EA41-4B4A-BEC8-CBAE4EAA410C}"/>
              </a:ext>
            </a:extLst>
          </p:cNvPr>
          <p:cNvSpPr>
            <a:spLocks noGrp="1"/>
          </p:cNvSpPr>
          <p:nvPr>
            <p:ph idx="4294967295"/>
          </p:nvPr>
        </p:nvSpPr>
        <p:spPr>
          <a:xfrm>
            <a:off x="4010025" y="1875100"/>
            <a:ext cx="4171950" cy="3451225"/>
          </a:xfrm>
        </p:spPr>
        <p:txBody>
          <a:bodyPr>
            <a:normAutofit/>
          </a:bodyPr>
          <a:lstStyle/>
          <a:p>
            <a:pPr marL="0" indent="0">
              <a:buNone/>
            </a:pPr>
            <a:r>
              <a:rPr lang="en-US" sz="2400" dirty="0"/>
              <a:t>All complaints deserve some response even if it is merely telling the citizen that you have spoken with the officer and appreciate the citizen bringing his/her concern to your attention.  </a:t>
            </a:r>
          </a:p>
        </p:txBody>
      </p:sp>
    </p:spTree>
    <p:extLst>
      <p:ext uri="{BB962C8B-B14F-4D97-AF65-F5344CB8AC3E}">
        <p14:creationId xmlns:p14="http://schemas.microsoft.com/office/powerpoint/2010/main" val="795459252"/>
      </p:ext>
    </p:extLst>
  </p:cSld>
  <p:clrMapOvr>
    <a:masterClrMapping/>
  </p:clrMapOvr>
  <p:transition spd="med">
    <p:pull/>
  </p:transition>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0CABCAE3-64FC-4149-819F-2C18128241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pic>
        <p:nvPicPr>
          <p:cNvPr id="33" name="Picture 32">
            <a:extLst>
              <a:ext uri="{FF2B5EF4-FFF2-40B4-BE49-F238E27FC236}">
                <a16:creationId xmlns:a16="http://schemas.microsoft.com/office/drawing/2014/main" id="{012FDCFE-9AD2-4D8A-8CBF-B3AA37EBF6D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5" name="Straight Connector 34">
            <a:extLst>
              <a:ext uri="{FF2B5EF4-FFF2-40B4-BE49-F238E27FC236}">
                <a16:creationId xmlns:a16="http://schemas.microsoft.com/office/drawing/2014/main" id="{FBD463FC-4CA8-4FF4-85A3-AF9F4B98D2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ECF35C3-8B44-4F4B-BD25-4C01823DB2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39" name="Rectangle 38">
            <a:extLst>
              <a:ext uri="{FF2B5EF4-FFF2-40B4-BE49-F238E27FC236}">
                <a16:creationId xmlns:a16="http://schemas.microsoft.com/office/drawing/2014/main" id="{D0712110-0BC1-4B31-B3BB-63B44222E8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a:extLst>
              <a:ext uri="{FF2B5EF4-FFF2-40B4-BE49-F238E27FC236}">
                <a16:creationId xmlns:a16="http://schemas.microsoft.com/office/drawing/2014/main" id="{4466B5F3-C053-4580-B04A-1EF9498882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Title 1">
            <a:extLst>
              <a:ext uri="{FF2B5EF4-FFF2-40B4-BE49-F238E27FC236}">
                <a16:creationId xmlns:a16="http://schemas.microsoft.com/office/drawing/2014/main" id="{CF2A76CC-76A1-4540-8A64-687550A198A4}"/>
              </a:ext>
            </a:extLst>
          </p:cNvPr>
          <p:cNvSpPr>
            <a:spLocks noGrp="1"/>
          </p:cNvSpPr>
          <p:nvPr>
            <p:ph type="title"/>
          </p:nvPr>
        </p:nvSpPr>
        <p:spPr>
          <a:xfrm>
            <a:off x="1452616" y="962902"/>
            <a:ext cx="4176384" cy="2380828"/>
          </a:xfrm>
        </p:spPr>
        <p:txBody>
          <a:bodyPr vert="horz" lIns="91440" tIns="45720" rIns="91440" bIns="0" rtlCol="0" anchor="b">
            <a:normAutofit/>
          </a:bodyPr>
          <a:lstStyle/>
          <a:p>
            <a:r>
              <a:rPr lang="en-US" sz="3700" dirty="0"/>
              <a:t>Complaints from other law enforcement agencies</a:t>
            </a:r>
          </a:p>
        </p:txBody>
      </p:sp>
      <p:cxnSp>
        <p:nvCxnSpPr>
          <p:cNvPr id="43" name="Straight Connector 42">
            <a:extLst>
              <a:ext uri="{FF2B5EF4-FFF2-40B4-BE49-F238E27FC236}">
                <a16:creationId xmlns:a16="http://schemas.microsoft.com/office/drawing/2014/main" id="{FA6123F2-4B61-414F-A7E5-5B7828EACAE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2617" y="3528543"/>
            <a:ext cx="4171479"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6" name="Picture 5">
            <a:extLst>
              <a:ext uri="{FF2B5EF4-FFF2-40B4-BE49-F238E27FC236}">
                <a16:creationId xmlns:a16="http://schemas.microsoft.com/office/drawing/2014/main" id="{FE764576-06DA-4913-AD86-F0D2A997923C}"/>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6244251" y="805583"/>
            <a:ext cx="4660762" cy="4660762"/>
          </a:xfrm>
          <a:prstGeom prst="rect">
            <a:avLst/>
          </a:prstGeom>
        </p:spPr>
      </p:pic>
      <p:pic>
        <p:nvPicPr>
          <p:cNvPr id="45" name="Picture 44">
            <a:extLst>
              <a:ext uri="{FF2B5EF4-FFF2-40B4-BE49-F238E27FC236}">
                <a16:creationId xmlns:a16="http://schemas.microsoft.com/office/drawing/2014/main" id="{25CED634-E2D0-4AB7-96DD-816C9B52C5C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47" name="Straight Connector 46">
            <a:extLst>
              <a:ext uri="{FF2B5EF4-FFF2-40B4-BE49-F238E27FC236}">
                <a16:creationId xmlns:a16="http://schemas.microsoft.com/office/drawing/2014/main" id="{FCDDCDFB-696D-4FDF-9B58-24F71B7C37B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1793871"/>
      </p:ext>
    </p:extLst>
  </p:cSld>
  <p:clrMapOvr>
    <a:masterClrMapping/>
  </p:clrMapOvr>
  <p:transition spd="med">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5408F2-3E88-4793-9114-39DC936891BE}"/>
              </a:ext>
            </a:extLst>
          </p:cNvPr>
          <p:cNvSpPr>
            <a:spLocks noGrp="1"/>
          </p:cNvSpPr>
          <p:nvPr>
            <p:ph idx="4294967295"/>
          </p:nvPr>
        </p:nvSpPr>
        <p:spPr>
          <a:xfrm>
            <a:off x="419450" y="175607"/>
            <a:ext cx="10225514" cy="4648062"/>
          </a:xfrm>
        </p:spPr>
        <p:txBody>
          <a:bodyPr>
            <a:normAutofit fontScale="92500"/>
          </a:bodyPr>
          <a:lstStyle/>
          <a:p>
            <a:r>
              <a:rPr lang="en-US" sz="3200" dirty="0"/>
              <a:t>Jurisdictional Issues – Try to clarify As Soon As Possible</a:t>
            </a:r>
          </a:p>
          <a:p>
            <a:r>
              <a:rPr lang="en-US" sz="3200" dirty="0"/>
              <a:t>Body Camera – Dash Camera Footage (Who owns the evidence?)</a:t>
            </a:r>
          </a:p>
          <a:p>
            <a:r>
              <a:rPr lang="en-US" sz="3200" dirty="0"/>
              <a:t>Standing Issues Between the Entities</a:t>
            </a:r>
          </a:p>
          <a:p>
            <a:r>
              <a:rPr lang="en-US" sz="3200" dirty="0"/>
              <a:t>Involvement of the District Attorney’s Office at the front end.</a:t>
            </a:r>
          </a:p>
          <a:p>
            <a:r>
              <a:rPr lang="en-US" sz="3200" dirty="0"/>
              <a:t>Issues following McGirt v. Oklahoma 140 S. Ct. 2452 (2020)- Involve Tribal Police and U.S. Attorney’s Office</a:t>
            </a:r>
          </a:p>
        </p:txBody>
      </p:sp>
    </p:spTree>
    <p:extLst>
      <p:ext uri="{BB962C8B-B14F-4D97-AF65-F5344CB8AC3E}">
        <p14:creationId xmlns:p14="http://schemas.microsoft.com/office/powerpoint/2010/main" val="69928014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0" name="Rectangle 6">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pic>
        <p:nvPicPr>
          <p:cNvPr id="22" name="Picture 8">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3" name="Straight Connector 10">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24" name="Straight Connector 12">
            <a:extLst>
              <a:ext uri="{FF2B5EF4-FFF2-40B4-BE49-F238E27FC236}">
                <a16:creationId xmlns:a16="http://schemas.microsoft.com/office/drawing/2014/main" id="{3BBC7667-C352-4842-9AFD-E5C16AD002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25" name="Rectangle 14">
            <a:extLst>
              <a:ext uri="{FF2B5EF4-FFF2-40B4-BE49-F238E27FC236}">
                <a16:creationId xmlns:a16="http://schemas.microsoft.com/office/drawing/2014/main" id="{F8454B2E-D2DB-42C2-A224-BCEC47B86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16">
            <a:extLst>
              <a:ext uri="{FF2B5EF4-FFF2-40B4-BE49-F238E27FC236}">
                <a16:creationId xmlns:a16="http://schemas.microsoft.com/office/drawing/2014/main" id="{08B61146-1CF0-40E1-B66E-C22BD9207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Title 1">
            <a:extLst>
              <a:ext uri="{FF2B5EF4-FFF2-40B4-BE49-F238E27FC236}">
                <a16:creationId xmlns:a16="http://schemas.microsoft.com/office/drawing/2014/main" id="{CF2A76CC-76A1-4540-8A64-687550A198A4}"/>
              </a:ext>
            </a:extLst>
          </p:cNvPr>
          <p:cNvSpPr>
            <a:spLocks noGrp="1"/>
          </p:cNvSpPr>
          <p:nvPr>
            <p:ph type="title"/>
          </p:nvPr>
        </p:nvSpPr>
        <p:spPr>
          <a:xfrm>
            <a:off x="1964987" y="802298"/>
            <a:ext cx="9089865" cy="3822329"/>
          </a:xfrm>
        </p:spPr>
        <p:txBody>
          <a:bodyPr vert="horz" lIns="91440" tIns="45720" rIns="91440" bIns="0" rtlCol="0" anchor="b">
            <a:normAutofit/>
          </a:bodyPr>
          <a:lstStyle/>
          <a:p>
            <a:r>
              <a:rPr lang="en-US" sz="6600" dirty="0"/>
              <a:t>Internal complaints</a:t>
            </a:r>
          </a:p>
        </p:txBody>
      </p:sp>
      <p:cxnSp>
        <p:nvCxnSpPr>
          <p:cNvPr id="19" name="Straight Connector 18">
            <a:extLst>
              <a:ext uri="{FF2B5EF4-FFF2-40B4-BE49-F238E27FC236}">
                <a16:creationId xmlns:a16="http://schemas.microsoft.com/office/drawing/2014/main" id="{7AE5065C-30A9-480A-9E93-74CC1490293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76728" y="4735528"/>
            <a:ext cx="8643010"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21" name="Picture 20">
            <a:extLst>
              <a:ext uri="{FF2B5EF4-FFF2-40B4-BE49-F238E27FC236}">
                <a16:creationId xmlns:a16="http://schemas.microsoft.com/office/drawing/2014/main" id="{2F948680-1810-4961-805C-D0C28E7E93E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1896105239"/>
      </p:ext>
    </p:extLst>
  </p:cSld>
  <p:clrMapOvr>
    <a:masterClrMapping/>
  </p:clrMapOvr>
  <p:transition spd="med">
    <p:pull/>
  </p:transition>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08E7A6F0-5CD3-481E-B0F2-E7F99FE675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511290DF-4975-4FCD-8B8D-BBC86B8366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Title 1">
            <a:extLst>
              <a:ext uri="{FF2B5EF4-FFF2-40B4-BE49-F238E27FC236}">
                <a16:creationId xmlns:a16="http://schemas.microsoft.com/office/drawing/2014/main" id="{7EC913DB-8584-45D4-96F6-1EF7AB1C9600}"/>
              </a:ext>
            </a:extLst>
          </p:cNvPr>
          <p:cNvSpPr>
            <a:spLocks noGrp="1"/>
          </p:cNvSpPr>
          <p:nvPr>
            <p:ph type="title"/>
          </p:nvPr>
        </p:nvSpPr>
        <p:spPr>
          <a:xfrm>
            <a:off x="234892" y="973636"/>
            <a:ext cx="4419405" cy="4187951"/>
          </a:xfrm>
        </p:spPr>
        <p:txBody>
          <a:bodyPr>
            <a:normAutofit/>
          </a:bodyPr>
          <a:lstStyle/>
          <a:p>
            <a:r>
              <a:rPr lang="en-US" sz="4800" dirty="0"/>
              <a:t>Often </a:t>
            </a:r>
            <a:br>
              <a:rPr lang="en-US" sz="4800" dirty="0"/>
            </a:br>
            <a:r>
              <a:rPr lang="en-US" sz="4800" dirty="0"/>
              <a:t>difficult  to </a:t>
            </a:r>
            <a:br>
              <a:rPr lang="en-US" sz="4800" dirty="0"/>
            </a:br>
            <a:r>
              <a:rPr lang="en-US" sz="4800" dirty="0"/>
              <a:t>handle</a:t>
            </a:r>
            <a:br>
              <a:rPr lang="en-US" sz="4800" dirty="0"/>
            </a:br>
            <a:r>
              <a:rPr lang="en-US" sz="4800" dirty="0"/>
              <a:t>correctly	</a:t>
            </a:r>
          </a:p>
        </p:txBody>
      </p:sp>
      <p:grpSp>
        <p:nvGrpSpPr>
          <p:cNvPr id="26" name="Group 25">
            <a:extLst>
              <a:ext uri="{FF2B5EF4-FFF2-40B4-BE49-F238E27FC236}">
                <a16:creationId xmlns:a16="http://schemas.microsoft.com/office/drawing/2014/main" id="{357CA18A-A333-4DCB-842B-76827D2ECB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100021" y="638300"/>
            <a:ext cx="6409605" cy="4858625"/>
            <a:chOff x="7807230" y="2012810"/>
            <a:chExt cx="3251252" cy="3459865"/>
          </a:xfrm>
        </p:grpSpPr>
        <p:sp>
          <p:nvSpPr>
            <p:cNvPr id="27" name="Rectangle 26">
              <a:extLst>
                <a:ext uri="{FF2B5EF4-FFF2-40B4-BE49-F238E27FC236}">
                  <a16:creationId xmlns:a16="http://schemas.microsoft.com/office/drawing/2014/main" id="{6E785FC3-CE7B-46F8-8C7A-EBBF001EDB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75069D9A-30C7-4159-880C-DD2BDC510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30" name="Rectangle 29">
            <a:extLst>
              <a:ext uri="{FF2B5EF4-FFF2-40B4-BE49-F238E27FC236}">
                <a16:creationId xmlns:a16="http://schemas.microsoft.com/office/drawing/2014/main" id="{D9FE1511-6E1B-4F0E-8FF0-958527181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9891" y="973636"/>
            <a:ext cx="5769864" cy="4187952"/>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33E3B0E-6266-4A38-B79C-7674F1518CCD}"/>
              </a:ext>
            </a:extLst>
          </p:cNvPr>
          <p:cNvSpPr>
            <a:spLocks noGrp="1"/>
          </p:cNvSpPr>
          <p:nvPr>
            <p:ph idx="1"/>
          </p:nvPr>
        </p:nvSpPr>
        <p:spPr>
          <a:xfrm>
            <a:off x="5584483" y="1138228"/>
            <a:ext cx="5440680" cy="3858768"/>
          </a:xfrm>
        </p:spPr>
        <p:txBody>
          <a:bodyPr anchor="t">
            <a:normAutofit lnSpcReduction="10000"/>
          </a:bodyPr>
          <a:lstStyle/>
          <a:p>
            <a:pPr>
              <a:lnSpc>
                <a:spcPct val="110000"/>
              </a:lnSpc>
            </a:pPr>
            <a:r>
              <a:rPr lang="en-US" sz="2400" dirty="0">
                <a:solidFill>
                  <a:srgbClr val="000000"/>
                </a:solidFill>
              </a:rPr>
              <a:t>Create a written process for the filing of internal complaints and make it clear that they will be taken seriously,        </a:t>
            </a:r>
            <a:r>
              <a:rPr lang="en-US" sz="2400" b="1" dirty="0">
                <a:solidFill>
                  <a:srgbClr val="000000"/>
                </a:solidFill>
              </a:rPr>
              <a:t>but also</a:t>
            </a:r>
            <a:r>
              <a:rPr lang="en-US" sz="2400" dirty="0">
                <a:solidFill>
                  <a:srgbClr val="000000"/>
                </a:solidFill>
              </a:rPr>
              <a:t> make clear the penalty for false reporting</a:t>
            </a:r>
          </a:p>
          <a:p>
            <a:pPr>
              <a:lnSpc>
                <a:spcPct val="110000"/>
              </a:lnSpc>
            </a:pPr>
            <a:r>
              <a:rPr lang="en-US" sz="2400" dirty="0">
                <a:solidFill>
                  <a:srgbClr val="000000"/>
                </a:solidFill>
              </a:rPr>
              <a:t>NO presumption that the complaint is bogus</a:t>
            </a:r>
          </a:p>
          <a:p>
            <a:pPr>
              <a:lnSpc>
                <a:spcPct val="110000"/>
              </a:lnSpc>
            </a:pPr>
            <a:r>
              <a:rPr lang="en-US" sz="2400" dirty="0">
                <a:solidFill>
                  <a:srgbClr val="000000"/>
                </a:solidFill>
              </a:rPr>
              <a:t>Consider any need for affirmative action while complaint is under review</a:t>
            </a:r>
          </a:p>
          <a:p>
            <a:pPr marL="457200" lvl="1" indent="0">
              <a:lnSpc>
                <a:spcPct val="110000"/>
              </a:lnSpc>
              <a:buNone/>
            </a:pPr>
            <a:endParaRPr lang="en-US" sz="1500" dirty="0">
              <a:solidFill>
                <a:srgbClr val="000000"/>
              </a:solidFill>
            </a:endParaRPr>
          </a:p>
        </p:txBody>
      </p:sp>
      <p:pic>
        <p:nvPicPr>
          <p:cNvPr id="32" name="Picture 31">
            <a:extLst>
              <a:ext uri="{FF2B5EF4-FFF2-40B4-BE49-F238E27FC236}">
                <a16:creationId xmlns:a16="http://schemas.microsoft.com/office/drawing/2014/main" id="{025CEF6D-5E98-4B5C-A10F-7459C1EEF10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4" name="Straight Connector 33">
            <a:extLst>
              <a:ext uri="{FF2B5EF4-FFF2-40B4-BE49-F238E27FC236}">
                <a16:creationId xmlns:a16="http://schemas.microsoft.com/office/drawing/2014/main" id="{05C73161-1E4E-4E6A-91B2-E885CF8FFBA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462145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71F8B4D-1BC0-401B-9953-250F600D96B2}"/>
              </a:ext>
            </a:extLst>
          </p:cNvPr>
          <p:cNvSpPr/>
          <p:nvPr/>
        </p:nvSpPr>
        <p:spPr>
          <a:xfrm>
            <a:off x="1225168" y="553052"/>
            <a:ext cx="9403308" cy="5751896"/>
          </a:xfrm>
          <a:prstGeom prst="rect">
            <a:avLst/>
          </a:prstGeom>
        </p:spPr>
        <p:txBody>
          <a:bodyPr wrap="square">
            <a:spAutoFit/>
          </a:bodyPr>
          <a:lstStyle/>
          <a:p>
            <a:pPr marL="800100" lvl="1" indent="-342900">
              <a:lnSpc>
                <a:spcPct val="110000"/>
              </a:lnSpc>
              <a:buFont typeface="Arial" panose="020B0604020202020204" pitchFamily="34" charset="0"/>
              <a:buChar char="•"/>
            </a:pPr>
            <a:r>
              <a:rPr lang="en-US" sz="2400" dirty="0">
                <a:solidFill>
                  <a:srgbClr val="000000"/>
                </a:solidFill>
              </a:rPr>
              <a:t>Separate the parties if on the same shift until a decision is reached</a:t>
            </a:r>
          </a:p>
          <a:p>
            <a:pPr marL="800100" lvl="1" indent="-342900">
              <a:lnSpc>
                <a:spcPct val="110000"/>
              </a:lnSpc>
              <a:buFont typeface="Arial" panose="020B0604020202020204" pitchFamily="34" charset="0"/>
              <a:buChar char="•"/>
            </a:pPr>
            <a:endParaRPr lang="en-US" sz="2400" dirty="0">
              <a:solidFill>
                <a:srgbClr val="000000"/>
              </a:solidFill>
            </a:endParaRPr>
          </a:p>
          <a:p>
            <a:pPr marL="800100" lvl="1" indent="-342900">
              <a:lnSpc>
                <a:spcPct val="110000"/>
              </a:lnSpc>
              <a:buFont typeface="Arial" panose="020B0604020202020204" pitchFamily="34" charset="0"/>
              <a:buChar char="•"/>
            </a:pPr>
            <a:r>
              <a:rPr lang="en-US" sz="2400" dirty="0">
                <a:solidFill>
                  <a:srgbClr val="000000"/>
                </a:solidFill>
              </a:rPr>
              <a:t>Make sure to separate the supervisor from the subordinate if both are implicated in the complaint</a:t>
            </a:r>
          </a:p>
          <a:p>
            <a:pPr marL="800100" lvl="1" indent="-342900">
              <a:lnSpc>
                <a:spcPct val="110000"/>
              </a:lnSpc>
              <a:buFont typeface="Arial" panose="020B0604020202020204" pitchFamily="34" charset="0"/>
              <a:buChar char="•"/>
            </a:pPr>
            <a:endParaRPr lang="en-US" sz="2400" dirty="0">
              <a:solidFill>
                <a:srgbClr val="000000"/>
              </a:solidFill>
            </a:endParaRPr>
          </a:p>
          <a:p>
            <a:pPr marL="800100" lvl="1" indent="-342900">
              <a:lnSpc>
                <a:spcPct val="110000"/>
              </a:lnSpc>
              <a:buFont typeface="Arial" panose="020B0604020202020204" pitchFamily="34" charset="0"/>
              <a:buChar char="•"/>
            </a:pPr>
            <a:r>
              <a:rPr lang="en-US" sz="2400" dirty="0">
                <a:solidFill>
                  <a:srgbClr val="000000"/>
                </a:solidFill>
              </a:rPr>
              <a:t>Make it clear that the Department will not tolerate any intimidation, harassment, coercion, or threats.</a:t>
            </a:r>
          </a:p>
          <a:p>
            <a:pPr marL="800100" lvl="1" indent="-342900">
              <a:lnSpc>
                <a:spcPct val="110000"/>
              </a:lnSpc>
              <a:buFont typeface="Arial" panose="020B0604020202020204" pitchFamily="34" charset="0"/>
              <a:buChar char="•"/>
            </a:pPr>
            <a:endParaRPr lang="en-US" sz="2400" dirty="0">
              <a:solidFill>
                <a:srgbClr val="000000"/>
              </a:solidFill>
            </a:endParaRPr>
          </a:p>
          <a:p>
            <a:pPr marL="800100" lvl="1" indent="-342900">
              <a:lnSpc>
                <a:spcPct val="110000"/>
              </a:lnSpc>
              <a:buFont typeface="Arial" panose="020B0604020202020204" pitchFamily="34" charset="0"/>
              <a:buChar char="•"/>
            </a:pPr>
            <a:r>
              <a:rPr lang="en-US" sz="2400" dirty="0">
                <a:solidFill>
                  <a:srgbClr val="000000"/>
                </a:solidFill>
              </a:rPr>
              <a:t>Keep politics out of the process – including FOP politics</a:t>
            </a:r>
          </a:p>
          <a:p>
            <a:pPr marL="800100" lvl="1" indent="-342900">
              <a:lnSpc>
                <a:spcPct val="110000"/>
              </a:lnSpc>
              <a:buFont typeface="Arial" panose="020B0604020202020204" pitchFamily="34" charset="0"/>
              <a:buChar char="•"/>
            </a:pPr>
            <a:endParaRPr lang="en-US" sz="2400" dirty="0">
              <a:solidFill>
                <a:srgbClr val="000000"/>
              </a:solidFill>
            </a:endParaRPr>
          </a:p>
          <a:p>
            <a:pPr marL="800100" lvl="1" indent="-342900">
              <a:lnSpc>
                <a:spcPct val="110000"/>
              </a:lnSpc>
              <a:buFont typeface="Arial" panose="020B0604020202020204" pitchFamily="34" charset="0"/>
              <a:buChar char="•"/>
            </a:pPr>
            <a:r>
              <a:rPr lang="en-US" sz="2400" dirty="0">
                <a:solidFill>
                  <a:srgbClr val="000000"/>
                </a:solidFill>
              </a:rPr>
              <a:t>Respect the privacy rights of all parties i.e. complainant, witnesses, and accused– be mindful of possible damage to reputation if allegations are false</a:t>
            </a:r>
          </a:p>
          <a:p>
            <a:pPr lvl="1">
              <a:lnSpc>
                <a:spcPct val="110000"/>
              </a:lnSpc>
            </a:pPr>
            <a:endParaRPr lang="en-US" sz="2400" dirty="0"/>
          </a:p>
        </p:txBody>
      </p:sp>
    </p:spTree>
    <p:extLst>
      <p:ext uri="{BB962C8B-B14F-4D97-AF65-F5344CB8AC3E}">
        <p14:creationId xmlns:p14="http://schemas.microsoft.com/office/powerpoint/2010/main" val="387160447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5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fade">
                                      <p:cBhvr>
                                        <p:cTn id="2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07FB7-1336-48E8-A0FC-DEA724F1F9A8}"/>
              </a:ext>
            </a:extLst>
          </p:cNvPr>
          <p:cNvSpPr>
            <a:spLocks noGrp="1"/>
          </p:cNvSpPr>
          <p:nvPr>
            <p:ph type="title"/>
          </p:nvPr>
        </p:nvSpPr>
        <p:spPr>
          <a:xfrm>
            <a:off x="1454239" y="1756130"/>
            <a:ext cx="8643154" cy="1887950"/>
          </a:xfrm>
        </p:spPr>
        <p:txBody>
          <a:bodyPr/>
          <a:lstStyle/>
          <a:p>
            <a:r>
              <a:rPr lang="en-US" b="1" dirty="0"/>
              <a:t>Initiating the investigative process</a:t>
            </a:r>
          </a:p>
        </p:txBody>
      </p:sp>
    </p:spTree>
    <p:extLst>
      <p:ext uri="{BB962C8B-B14F-4D97-AF65-F5344CB8AC3E}">
        <p14:creationId xmlns:p14="http://schemas.microsoft.com/office/powerpoint/2010/main" val="2319481472"/>
      </p:ext>
    </p:extLst>
  </p:cSld>
  <p:clrMapOvr>
    <a:masterClrMapping/>
  </p:clrMapOvr>
  <p:transition spd="med">
    <p:pull/>
  </p:transition>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0" name="Rectangle 6">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pic>
        <p:nvPicPr>
          <p:cNvPr id="22" name="Picture 8">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3" name="Straight Connector 10">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24" name="Straight Connector 12">
            <a:extLst>
              <a:ext uri="{FF2B5EF4-FFF2-40B4-BE49-F238E27FC236}">
                <a16:creationId xmlns:a16="http://schemas.microsoft.com/office/drawing/2014/main" id="{3BBC7667-C352-4842-9AFD-E5C16AD002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25" name="Rectangle 14">
            <a:extLst>
              <a:ext uri="{FF2B5EF4-FFF2-40B4-BE49-F238E27FC236}">
                <a16:creationId xmlns:a16="http://schemas.microsoft.com/office/drawing/2014/main" id="{F8454B2E-D2DB-42C2-A224-BCEC47B86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16">
            <a:extLst>
              <a:ext uri="{FF2B5EF4-FFF2-40B4-BE49-F238E27FC236}">
                <a16:creationId xmlns:a16="http://schemas.microsoft.com/office/drawing/2014/main" id="{08B61146-1CF0-40E1-B66E-C22BD9207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Title 1">
            <a:extLst>
              <a:ext uri="{FF2B5EF4-FFF2-40B4-BE49-F238E27FC236}">
                <a16:creationId xmlns:a16="http://schemas.microsoft.com/office/drawing/2014/main" id="{CF2A76CC-76A1-4540-8A64-687550A198A4}"/>
              </a:ext>
            </a:extLst>
          </p:cNvPr>
          <p:cNvSpPr>
            <a:spLocks noGrp="1"/>
          </p:cNvSpPr>
          <p:nvPr>
            <p:ph type="title"/>
          </p:nvPr>
        </p:nvSpPr>
        <p:spPr>
          <a:xfrm>
            <a:off x="1964987" y="802298"/>
            <a:ext cx="9089865" cy="3822329"/>
          </a:xfrm>
        </p:spPr>
        <p:txBody>
          <a:bodyPr vert="horz" lIns="91440" tIns="45720" rIns="91440" bIns="0" rtlCol="0" anchor="b">
            <a:normAutofit/>
          </a:bodyPr>
          <a:lstStyle/>
          <a:p>
            <a:r>
              <a:rPr lang="en-US" sz="6600" dirty="0"/>
              <a:t>Step one</a:t>
            </a:r>
          </a:p>
        </p:txBody>
      </p:sp>
      <p:cxnSp>
        <p:nvCxnSpPr>
          <p:cNvPr id="19" name="Straight Connector 18">
            <a:extLst>
              <a:ext uri="{FF2B5EF4-FFF2-40B4-BE49-F238E27FC236}">
                <a16:creationId xmlns:a16="http://schemas.microsoft.com/office/drawing/2014/main" id="{7AE5065C-30A9-480A-9E93-74CC1490293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76728" y="4735528"/>
            <a:ext cx="8643010"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21" name="Picture 20">
            <a:extLst>
              <a:ext uri="{FF2B5EF4-FFF2-40B4-BE49-F238E27FC236}">
                <a16:creationId xmlns:a16="http://schemas.microsoft.com/office/drawing/2014/main" id="{2F948680-1810-4961-805C-D0C28E7E93E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4247184189"/>
      </p:ext>
    </p:extLst>
  </p:cSld>
  <p:clrMapOvr>
    <a:masterClrMapping/>
  </p:clrMapOvr>
  <p:transition spd="med">
    <p:pull/>
  </p:transition>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2C9703D-C8F9-44AD-A7C0-C2F3871F8C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16016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65408F2-3E88-4793-9114-39DC936891BE}"/>
              </a:ext>
            </a:extLst>
          </p:cNvPr>
          <p:cNvSpPr>
            <a:spLocks noGrp="1"/>
          </p:cNvSpPr>
          <p:nvPr>
            <p:ph idx="4294967295"/>
          </p:nvPr>
        </p:nvSpPr>
        <p:spPr>
          <a:xfrm>
            <a:off x="1467425" y="1392011"/>
            <a:ext cx="9604375" cy="3449638"/>
          </a:xfrm>
        </p:spPr>
        <p:txBody>
          <a:bodyPr>
            <a:normAutofit/>
          </a:bodyPr>
          <a:lstStyle/>
          <a:p>
            <a:pPr marL="0" indent="0">
              <a:buNone/>
            </a:pPr>
            <a:r>
              <a:rPr lang="en-US" sz="4000" dirty="0"/>
              <a:t>KEY:  Determine to the best of your ability at the very outset whether the complaint, if true, could reflect a violation of one or more criminal statutes</a:t>
            </a:r>
          </a:p>
          <a:p>
            <a:pPr marL="0" indent="0">
              <a:buNone/>
            </a:pPr>
            <a:endParaRPr lang="en-US" sz="2800" dirty="0"/>
          </a:p>
        </p:txBody>
      </p:sp>
    </p:spTree>
    <p:extLst>
      <p:ext uri="{BB962C8B-B14F-4D97-AF65-F5344CB8AC3E}">
        <p14:creationId xmlns:p14="http://schemas.microsoft.com/office/powerpoint/2010/main" val="196369694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5408F2-3E88-4793-9114-39DC936891BE}"/>
              </a:ext>
            </a:extLst>
          </p:cNvPr>
          <p:cNvSpPr>
            <a:spLocks noGrp="1"/>
          </p:cNvSpPr>
          <p:nvPr>
            <p:ph idx="4294967295"/>
          </p:nvPr>
        </p:nvSpPr>
        <p:spPr>
          <a:xfrm>
            <a:off x="974698" y="1272748"/>
            <a:ext cx="10242604" cy="4312503"/>
          </a:xfrm>
        </p:spPr>
        <p:txBody>
          <a:bodyPr>
            <a:normAutofit/>
          </a:bodyPr>
          <a:lstStyle/>
          <a:p>
            <a:r>
              <a:rPr lang="en-US" sz="2800" dirty="0"/>
              <a:t>IF SO:  The same agency normally SHOULD NOT investigate both the criminal aspect and the personnel aspect of the complaint</a:t>
            </a:r>
          </a:p>
          <a:p>
            <a:r>
              <a:rPr lang="en-US" sz="2800" dirty="0"/>
              <a:t>Possible Exception: Large departments that have public integrity units with trained Officers.</a:t>
            </a:r>
          </a:p>
          <a:p>
            <a:r>
              <a:rPr lang="en-US" sz="2800" dirty="0"/>
              <a:t>Consider how public would view the Police Department “policing” its own members. </a:t>
            </a:r>
          </a:p>
          <a:p>
            <a:pPr marL="0" indent="0">
              <a:buNone/>
            </a:pPr>
            <a:endParaRPr lang="en-US" sz="2800" dirty="0"/>
          </a:p>
        </p:txBody>
      </p:sp>
    </p:spTree>
    <p:extLst>
      <p:ext uri="{BB962C8B-B14F-4D97-AF65-F5344CB8AC3E}">
        <p14:creationId xmlns:p14="http://schemas.microsoft.com/office/powerpoint/2010/main" val="3482557596"/>
      </p:ext>
    </p:extLst>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78F5E1E-6EEC-40E4-918F-C1E4AFD53A57}"/>
              </a:ext>
            </a:extLst>
          </p:cNvPr>
          <p:cNvSpPr txBox="1"/>
          <p:nvPr/>
        </p:nvSpPr>
        <p:spPr>
          <a:xfrm>
            <a:off x="1914088" y="151002"/>
            <a:ext cx="8363824" cy="861774"/>
          </a:xfrm>
          <a:prstGeom prst="rect">
            <a:avLst/>
          </a:prstGeom>
          <a:noFill/>
        </p:spPr>
        <p:txBody>
          <a:bodyPr wrap="square" rtlCol="0">
            <a:spAutoFit/>
          </a:bodyPr>
          <a:lstStyle/>
          <a:p>
            <a:pPr algn="ctr"/>
            <a:r>
              <a:rPr lang="en-US" sz="2500" dirty="0"/>
              <a:t>INTRODUCTION TO </a:t>
            </a:r>
          </a:p>
          <a:p>
            <a:pPr algn="ctr"/>
            <a:r>
              <a:rPr lang="en-US" sz="2500" dirty="0"/>
              <a:t>INTERNAL AFFAIRS INVESTIGATION</a:t>
            </a:r>
          </a:p>
        </p:txBody>
      </p:sp>
      <p:sp>
        <p:nvSpPr>
          <p:cNvPr id="6" name="TextBox 5">
            <a:extLst>
              <a:ext uri="{FF2B5EF4-FFF2-40B4-BE49-F238E27FC236}">
                <a16:creationId xmlns:a16="http://schemas.microsoft.com/office/drawing/2014/main" id="{A16FDFEE-D607-47C8-ACB8-6EFCA9C74622}"/>
              </a:ext>
            </a:extLst>
          </p:cNvPr>
          <p:cNvSpPr txBox="1"/>
          <p:nvPr/>
        </p:nvSpPr>
        <p:spPr>
          <a:xfrm>
            <a:off x="4005044" y="1406413"/>
            <a:ext cx="4181912" cy="446276"/>
          </a:xfrm>
          <a:prstGeom prst="rect">
            <a:avLst/>
          </a:prstGeom>
          <a:noFill/>
        </p:spPr>
        <p:txBody>
          <a:bodyPr wrap="square" rtlCol="0">
            <a:spAutoFit/>
          </a:bodyPr>
          <a:lstStyle/>
          <a:p>
            <a:pPr algn="ctr"/>
            <a:r>
              <a:rPr lang="en-US" sz="2300" dirty="0"/>
              <a:t>KEY INITIAL QUESTIONS </a:t>
            </a:r>
          </a:p>
        </p:txBody>
      </p:sp>
      <p:sp>
        <p:nvSpPr>
          <p:cNvPr id="7" name="TextBox 6">
            <a:extLst>
              <a:ext uri="{FF2B5EF4-FFF2-40B4-BE49-F238E27FC236}">
                <a16:creationId xmlns:a16="http://schemas.microsoft.com/office/drawing/2014/main" id="{E1387990-EE48-43EB-8730-DF90A9AD3CDA}"/>
              </a:ext>
            </a:extLst>
          </p:cNvPr>
          <p:cNvSpPr txBox="1"/>
          <p:nvPr/>
        </p:nvSpPr>
        <p:spPr>
          <a:xfrm>
            <a:off x="1714150" y="2246326"/>
            <a:ext cx="8563762" cy="1661993"/>
          </a:xfrm>
          <a:prstGeom prst="rect">
            <a:avLst/>
          </a:prstGeom>
          <a:noFill/>
        </p:spPr>
        <p:txBody>
          <a:bodyPr wrap="square" rtlCol="0">
            <a:spAutoFit/>
          </a:bodyPr>
          <a:lstStyle/>
          <a:p>
            <a:pPr marL="457200" indent="-457200">
              <a:buAutoNum type="arabicParenR"/>
            </a:pPr>
            <a:r>
              <a:rPr lang="en-US" sz="2300" dirty="0"/>
              <a:t>Does your entity have an investigation protocol?</a:t>
            </a:r>
          </a:p>
          <a:p>
            <a:pPr lvl="1"/>
            <a:endParaRPr lang="en-US" sz="2000" dirty="0"/>
          </a:p>
          <a:p>
            <a:pPr marL="914400" lvl="1" indent="-457200">
              <a:buAutoNum type="alphaUcParenR"/>
            </a:pPr>
            <a:r>
              <a:rPr lang="en-US" sz="2000" dirty="0"/>
              <a:t>LEXIPOL 1010- Personnel Complaints</a:t>
            </a:r>
          </a:p>
          <a:p>
            <a:pPr marL="914400" lvl="1" indent="-457200">
              <a:buAutoNum type="alphaUcParenR"/>
            </a:pPr>
            <a:endParaRPr lang="en-US" sz="2000" dirty="0"/>
          </a:p>
          <a:p>
            <a:pPr marL="914400" lvl="1" indent="-457200">
              <a:buAutoNum type="alphaUcParenR"/>
            </a:pPr>
            <a:r>
              <a:rPr lang="en-US" sz="2000" dirty="0"/>
              <a:t>Professional Conduct/Anti-Harassment Policy</a:t>
            </a:r>
          </a:p>
        </p:txBody>
      </p:sp>
      <p:sp>
        <p:nvSpPr>
          <p:cNvPr id="9" name="TextBox 8">
            <a:extLst>
              <a:ext uri="{FF2B5EF4-FFF2-40B4-BE49-F238E27FC236}">
                <a16:creationId xmlns:a16="http://schemas.microsoft.com/office/drawing/2014/main" id="{1AAA527A-FCFB-4ADA-A55E-23738EE01E6C}"/>
              </a:ext>
            </a:extLst>
          </p:cNvPr>
          <p:cNvSpPr txBox="1"/>
          <p:nvPr/>
        </p:nvSpPr>
        <p:spPr>
          <a:xfrm>
            <a:off x="1714150" y="4301956"/>
            <a:ext cx="9493542" cy="446276"/>
          </a:xfrm>
          <a:prstGeom prst="rect">
            <a:avLst/>
          </a:prstGeom>
          <a:noFill/>
        </p:spPr>
        <p:txBody>
          <a:bodyPr wrap="square" rtlCol="0">
            <a:spAutoFit/>
          </a:bodyPr>
          <a:lstStyle/>
          <a:p>
            <a:r>
              <a:rPr lang="en-US" sz="2300" dirty="0"/>
              <a:t>2)	Does your entity have written guidelines for conducting the investigation? </a:t>
            </a:r>
          </a:p>
        </p:txBody>
      </p:sp>
      <p:sp>
        <p:nvSpPr>
          <p:cNvPr id="2" name="TextBox 1">
            <a:extLst>
              <a:ext uri="{FF2B5EF4-FFF2-40B4-BE49-F238E27FC236}">
                <a16:creationId xmlns:a16="http://schemas.microsoft.com/office/drawing/2014/main" id="{A7F62EA0-2BB5-40D5-DD76-CD8435D5F72F}"/>
              </a:ext>
            </a:extLst>
          </p:cNvPr>
          <p:cNvSpPr txBox="1"/>
          <p:nvPr/>
        </p:nvSpPr>
        <p:spPr>
          <a:xfrm>
            <a:off x="1714150" y="4918731"/>
            <a:ext cx="9493542" cy="446276"/>
          </a:xfrm>
          <a:prstGeom prst="rect">
            <a:avLst/>
          </a:prstGeom>
          <a:noFill/>
        </p:spPr>
        <p:txBody>
          <a:bodyPr wrap="square" rtlCol="0">
            <a:spAutoFit/>
          </a:bodyPr>
          <a:lstStyle/>
          <a:p>
            <a:r>
              <a:rPr lang="en-US" sz="2300" dirty="0"/>
              <a:t>3)	Does the CBA or SOG’s address the issue? </a:t>
            </a:r>
          </a:p>
        </p:txBody>
      </p:sp>
    </p:spTree>
    <p:extLst>
      <p:ext uri="{BB962C8B-B14F-4D97-AF65-F5344CB8AC3E}">
        <p14:creationId xmlns:p14="http://schemas.microsoft.com/office/powerpoint/2010/main" val="4003873735"/>
      </p:ext>
    </p:extLst>
  </p:cSld>
  <p:clrMapOvr>
    <a:masterClrMapping/>
  </p:clrMapOvr>
  <p:transition spd="med">
    <p:pull/>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5408F2-3E88-4793-9114-39DC936891BE}"/>
              </a:ext>
            </a:extLst>
          </p:cNvPr>
          <p:cNvSpPr>
            <a:spLocks noGrp="1"/>
          </p:cNvSpPr>
          <p:nvPr>
            <p:ph idx="4294967295"/>
          </p:nvPr>
        </p:nvSpPr>
        <p:spPr>
          <a:xfrm>
            <a:off x="1115736" y="545284"/>
            <a:ext cx="9915121" cy="4296365"/>
          </a:xfrm>
        </p:spPr>
        <p:txBody>
          <a:bodyPr>
            <a:normAutofit/>
          </a:bodyPr>
          <a:lstStyle/>
          <a:p>
            <a:pPr marL="0" indent="0">
              <a:buNone/>
            </a:pPr>
            <a:r>
              <a:rPr lang="en-US" sz="2800" b="1" dirty="0"/>
              <a:t>HOWEVER:</a:t>
            </a:r>
          </a:p>
          <a:p>
            <a:r>
              <a:rPr lang="en-US" sz="2800" dirty="0"/>
              <a:t>Just because a criminal charge may be filed against an officer  </a:t>
            </a:r>
            <a:r>
              <a:rPr lang="en-US" sz="2800" b="1" i="1" dirty="0"/>
              <a:t>does not mean</a:t>
            </a:r>
            <a:r>
              <a:rPr lang="en-US" sz="2800" dirty="0"/>
              <a:t> you must forgo a prompt internal investigation </a:t>
            </a:r>
          </a:p>
          <a:p>
            <a:r>
              <a:rPr lang="en-US" sz="2800" dirty="0"/>
              <a:t>Criminal charges take a long time to go through the system </a:t>
            </a:r>
          </a:p>
          <a:p>
            <a:r>
              <a:rPr lang="en-US" sz="2800" dirty="0"/>
              <a:t>Discipline can be taken even while charges are pending or still under investigation  </a:t>
            </a:r>
          </a:p>
          <a:p>
            <a:r>
              <a:rPr lang="en-US" sz="2800" dirty="0"/>
              <a:t>Even termination while the criminal charges are pending</a:t>
            </a:r>
          </a:p>
        </p:txBody>
      </p:sp>
    </p:spTree>
    <p:extLst>
      <p:ext uri="{BB962C8B-B14F-4D97-AF65-F5344CB8AC3E}">
        <p14:creationId xmlns:p14="http://schemas.microsoft.com/office/powerpoint/2010/main" val="7985927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5408F2-3E88-4793-9114-39DC936891BE}"/>
              </a:ext>
            </a:extLst>
          </p:cNvPr>
          <p:cNvSpPr>
            <a:spLocks noGrp="1"/>
          </p:cNvSpPr>
          <p:nvPr>
            <p:ph idx="4294967295"/>
          </p:nvPr>
        </p:nvSpPr>
        <p:spPr>
          <a:xfrm>
            <a:off x="1426482" y="1392011"/>
            <a:ext cx="9604375" cy="3449638"/>
          </a:xfrm>
        </p:spPr>
        <p:txBody>
          <a:bodyPr>
            <a:normAutofit fontScale="92500" lnSpcReduction="10000"/>
          </a:bodyPr>
          <a:lstStyle/>
          <a:p>
            <a:r>
              <a:rPr lang="en-US" sz="4000" dirty="0"/>
              <a:t>WHO GOES FIRST:  When possible and where it will not adversely impact the investigation into possible criminal violations –                  the Department can run its investigation  parallel with the criminal investigation.</a:t>
            </a:r>
          </a:p>
          <a:p>
            <a:pPr marL="0" indent="0">
              <a:buNone/>
            </a:pPr>
            <a:endParaRPr lang="en-US" sz="2800" dirty="0"/>
          </a:p>
        </p:txBody>
      </p:sp>
    </p:spTree>
    <p:extLst>
      <p:ext uri="{BB962C8B-B14F-4D97-AF65-F5344CB8AC3E}">
        <p14:creationId xmlns:p14="http://schemas.microsoft.com/office/powerpoint/2010/main" val="3726182937"/>
      </p:ext>
    </p:extLst>
  </p:cSld>
  <p:clrMapOvr>
    <a:masterClrMapping/>
  </p:clrMapOvr>
  <p:transition spd="med">
    <p:pull/>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5408F2-3E88-4793-9114-39DC936891BE}"/>
              </a:ext>
            </a:extLst>
          </p:cNvPr>
          <p:cNvSpPr>
            <a:spLocks noGrp="1"/>
          </p:cNvSpPr>
          <p:nvPr>
            <p:ph idx="4294967295"/>
          </p:nvPr>
        </p:nvSpPr>
        <p:spPr>
          <a:xfrm>
            <a:off x="1426482" y="1392011"/>
            <a:ext cx="9604375" cy="4244514"/>
          </a:xfrm>
        </p:spPr>
        <p:txBody>
          <a:bodyPr>
            <a:normAutofit/>
          </a:bodyPr>
          <a:lstStyle/>
          <a:p>
            <a:pPr marL="0" indent="0">
              <a:buNone/>
            </a:pPr>
            <a:r>
              <a:rPr lang="en-US" sz="2800" dirty="0"/>
              <a:t>REMEMBER:  The Department </a:t>
            </a:r>
            <a:r>
              <a:rPr lang="en-US" sz="2800" b="1" i="1" dirty="0"/>
              <a:t>MAY NOT </a:t>
            </a:r>
            <a:r>
              <a:rPr lang="en-US" sz="2800" dirty="0"/>
              <a:t>use any report prepared by the OSBI in a criminal investigation as the basis for taking any internal personnel action.  </a:t>
            </a:r>
            <a:r>
              <a:rPr lang="en-US" sz="2800" b="1" dirty="0"/>
              <a:t>See 74 O.S. § 150.5(D).  </a:t>
            </a:r>
            <a:r>
              <a:rPr lang="en-US" sz="2800" dirty="0"/>
              <a:t>Therefore, there must be a separate internal administrative investigation.  </a:t>
            </a:r>
          </a:p>
        </p:txBody>
      </p:sp>
      <p:pic>
        <p:nvPicPr>
          <p:cNvPr id="4" name="Picture 3">
            <a:extLst>
              <a:ext uri="{FF2B5EF4-FFF2-40B4-BE49-F238E27FC236}">
                <a16:creationId xmlns:a16="http://schemas.microsoft.com/office/drawing/2014/main" id="{B54B633F-785D-4850-BA55-ACE4BB2E69B6}"/>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116113" y="1666847"/>
            <a:ext cx="1582057" cy="2269049"/>
          </a:xfrm>
          <a:prstGeom prst="rect">
            <a:avLst/>
          </a:prstGeom>
        </p:spPr>
      </p:pic>
    </p:spTree>
    <p:extLst>
      <p:ext uri="{BB962C8B-B14F-4D97-AF65-F5344CB8AC3E}">
        <p14:creationId xmlns:p14="http://schemas.microsoft.com/office/powerpoint/2010/main" val="250451622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4"/>
                                        </p:tgtEl>
                                      </p:cBhvr>
                                    </p:animEffect>
                                    <p:animScale>
                                      <p:cBhvr>
                                        <p:cTn id="7" dur="250" autoRev="1" fill="hold"/>
                                        <p:tgtEl>
                                          <p:spTgt spid="4"/>
                                        </p:tgtEl>
                                      </p:cBhvr>
                                      <p:by x="105000" y="105000"/>
                                    </p:animScale>
                                  </p:childTnLst>
                                </p:cTn>
                              </p:par>
                              <p:par>
                                <p:cTn id="8" presetID="26" presetClass="emph" presetSubtype="0" fill="hold" grpId="0" nodeType="withEffect">
                                  <p:stCondLst>
                                    <p:cond delay="0"/>
                                  </p:stCondLst>
                                  <p:childTnLst>
                                    <p:animEffect transition="out" filter="fade">
                                      <p:cBhvr>
                                        <p:cTn id="9" dur="500" tmFilter="0, 0; .2, .5; .8, .5; 1, 0"/>
                                        <p:tgtEl>
                                          <p:spTgt spid="3">
                                            <p:txEl>
                                              <p:pRg st="0" end="0"/>
                                            </p:txEl>
                                          </p:spTgt>
                                        </p:tgtEl>
                                      </p:cBhvr>
                                    </p:animEffect>
                                    <p:animScale>
                                      <p:cBhvr>
                                        <p:cTn id="10" dur="250" autoRev="1" fill="hold"/>
                                        <p:tgtEl>
                                          <p:spTgt spid="3">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0" name="Rectangle 6">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pic>
        <p:nvPicPr>
          <p:cNvPr id="22" name="Picture 8">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3" name="Straight Connector 10">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24" name="Straight Connector 12">
            <a:extLst>
              <a:ext uri="{FF2B5EF4-FFF2-40B4-BE49-F238E27FC236}">
                <a16:creationId xmlns:a16="http://schemas.microsoft.com/office/drawing/2014/main" id="{3BBC7667-C352-4842-9AFD-E5C16AD002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25" name="Rectangle 14">
            <a:extLst>
              <a:ext uri="{FF2B5EF4-FFF2-40B4-BE49-F238E27FC236}">
                <a16:creationId xmlns:a16="http://schemas.microsoft.com/office/drawing/2014/main" id="{F8454B2E-D2DB-42C2-A224-BCEC47B86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16">
            <a:extLst>
              <a:ext uri="{FF2B5EF4-FFF2-40B4-BE49-F238E27FC236}">
                <a16:creationId xmlns:a16="http://schemas.microsoft.com/office/drawing/2014/main" id="{08B61146-1CF0-40E1-B66E-C22BD9207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Title 1">
            <a:extLst>
              <a:ext uri="{FF2B5EF4-FFF2-40B4-BE49-F238E27FC236}">
                <a16:creationId xmlns:a16="http://schemas.microsoft.com/office/drawing/2014/main" id="{CF2A76CC-76A1-4540-8A64-687550A198A4}"/>
              </a:ext>
            </a:extLst>
          </p:cNvPr>
          <p:cNvSpPr>
            <a:spLocks noGrp="1"/>
          </p:cNvSpPr>
          <p:nvPr>
            <p:ph type="title"/>
          </p:nvPr>
        </p:nvSpPr>
        <p:spPr>
          <a:xfrm>
            <a:off x="1964987" y="802298"/>
            <a:ext cx="9089865" cy="3822329"/>
          </a:xfrm>
        </p:spPr>
        <p:txBody>
          <a:bodyPr vert="horz" lIns="91440" tIns="45720" rIns="91440" bIns="0" rtlCol="0" anchor="b">
            <a:normAutofit/>
          </a:bodyPr>
          <a:lstStyle/>
          <a:p>
            <a:r>
              <a:rPr lang="en-US" sz="6600" dirty="0"/>
              <a:t>The process to be used</a:t>
            </a:r>
          </a:p>
        </p:txBody>
      </p:sp>
      <p:cxnSp>
        <p:nvCxnSpPr>
          <p:cNvPr id="19" name="Straight Connector 18">
            <a:extLst>
              <a:ext uri="{FF2B5EF4-FFF2-40B4-BE49-F238E27FC236}">
                <a16:creationId xmlns:a16="http://schemas.microsoft.com/office/drawing/2014/main" id="{7AE5065C-30A9-480A-9E93-74CC1490293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76728" y="4735528"/>
            <a:ext cx="8643010"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21" name="Picture 20">
            <a:extLst>
              <a:ext uri="{FF2B5EF4-FFF2-40B4-BE49-F238E27FC236}">
                <a16:creationId xmlns:a16="http://schemas.microsoft.com/office/drawing/2014/main" id="{2F948680-1810-4961-805C-D0C28E7E93E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3274036975"/>
      </p:ext>
    </p:extLst>
  </p:cSld>
  <p:clrMapOvr>
    <a:masterClrMapping/>
  </p:clrMapOvr>
  <p:transition spd="med">
    <p:pull/>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FF20BEE-2637-4958-B5D2-C8B4839AE6B3}"/>
              </a:ext>
            </a:extLst>
          </p:cNvPr>
          <p:cNvSpPr txBox="1"/>
          <p:nvPr/>
        </p:nvSpPr>
        <p:spPr>
          <a:xfrm>
            <a:off x="3045151" y="32506"/>
            <a:ext cx="6101696" cy="477054"/>
          </a:xfrm>
          <a:prstGeom prst="rect">
            <a:avLst/>
          </a:prstGeom>
          <a:noFill/>
        </p:spPr>
        <p:txBody>
          <a:bodyPr wrap="square">
            <a:spAutoFit/>
          </a:bodyPr>
          <a:lstStyle/>
          <a:p>
            <a:pPr algn="ctr"/>
            <a:r>
              <a:rPr lang="en-US" sz="2500" dirty="0"/>
              <a:t>BEGINNING THE PROCESS</a:t>
            </a:r>
          </a:p>
        </p:txBody>
      </p:sp>
      <p:sp>
        <p:nvSpPr>
          <p:cNvPr id="5" name="TextBox 4">
            <a:extLst>
              <a:ext uri="{FF2B5EF4-FFF2-40B4-BE49-F238E27FC236}">
                <a16:creationId xmlns:a16="http://schemas.microsoft.com/office/drawing/2014/main" id="{074DCDF0-202C-4ABF-AE49-C10ADCA45ABF}"/>
              </a:ext>
            </a:extLst>
          </p:cNvPr>
          <p:cNvSpPr txBox="1"/>
          <p:nvPr/>
        </p:nvSpPr>
        <p:spPr>
          <a:xfrm>
            <a:off x="3852728" y="601350"/>
            <a:ext cx="4486542" cy="830997"/>
          </a:xfrm>
          <a:prstGeom prst="rect">
            <a:avLst/>
          </a:prstGeom>
          <a:noFill/>
        </p:spPr>
        <p:txBody>
          <a:bodyPr wrap="square">
            <a:spAutoFit/>
          </a:bodyPr>
          <a:lstStyle/>
          <a:p>
            <a:pPr algn="ctr"/>
            <a:r>
              <a:rPr lang="en-US" sz="2400" u="sng" dirty="0"/>
              <a:t>IDENTIFY THE SPECIFIC ALLEGATIONS </a:t>
            </a:r>
          </a:p>
        </p:txBody>
      </p:sp>
      <p:sp>
        <p:nvSpPr>
          <p:cNvPr id="8" name="TextBox 7">
            <a:extLst>
              <a:ext uri="{FF2B5EF4-FFF2-40B4-BE49-F238E27FC236}">
                <a16:creationId xmlns:a16="http://schemas.microsoft.com/office/drawing/2014/main" id="{CCAC697D-A603-42E0-B7AA-8F123137294F}"/>
              </a:ext>
            </a:extLst>
          </p:cNvPr>
          <p:cNvSpPr txBox="1"/>
          <p:nvPr/>
        </p:nvSpPr>
        <p:spPr>
          <a:xfrm>
            <a:off x="1137441" y="1524137"/>
            <a:ext cx="10300675" cy="4154984"/>
          </a:xfrm>
          <a:prstGeom prst="rect">
            <a:avLst/>
          </a:prstGeom>
          <a:noFill/>
        </p:spPr>
        <p:txBody>
          <a:bodyPr wrap="square" rtlCol="0">
            <a:spAutoFit/>
          </a:bodyPr>
          <a:lstStyle/>
          <a:p>
            <a:pPr marL="285750" indent="-285750">
              <a:buFont typeface="Arial" panose="020B0604020202020204" pitchFamily="34" charset="0"/>
              <a:buChar char="•"/>
            </a:pPr>
            <a:r>
              <a:rPr lang="en-US" sz="2200" dirty="0"/>
              <a:t>Seeking clarification from complainant – in writing whenever possible</a:t>
            </a:r>
          </a:p>
          <a:p>
            <a:pPr marL="285750" indent="-285750">
              <a:buFont typeface="Arial" panose="020B0604020202020204" pitchFamily="34" charset="0"/>
              <a:buChar char="•"/>
            </a:pPr>
            <a:endParaRPr lang="en-US" sz="2200" dirty="0"/>
          </a:p>
          <a:p>
            <a:pPr marL="285750" indent="-285750">
              <a:buFont typeface="Arial" panose="020B0604020202020204" pitchFamily="34" charset="0"/>
              <a:buChar char="•"/>
            </a:pPr>
            <a:r>
              <a:rPr lang="en-US" sz="2200" dirty="0"/>
              <a:t>Ask for documentation including electronic documents from the complainant as soon as possible; including the identity of others who may have relevant documents; </a:t>
            </a:r>
          </a:p>
          <a:p>
            <a:pPr marL="285750" indent="-285750">
              <a:buFont typeface="Arial" panose="020B0604020202020204" pitchFamily="34" charset="0"/>
              <a:buChar char="•"/>
            </a:pPr>
            <a:endParaRPr lang="en-US" sz="2200" dirty="0"/>
          </a:p>
          <a:p>
            <a:pPr marL="285750" indent="-285750">
              <a:buFont typeface="Arial" panose="020B0604020202020204" pitchFamily="34" charset="0"/>
              <a:buChar char="•"/>
            </a:pPr>
            <a:r>
              <a:rPr lang="en-US" sz="2200" dirty="0"/>
              <a:t>Advise the complainant to maintain all relevant materials.</a:t>
            </a:r>
          </a:p>
          <a:p>
            <a:pPr marL="285750" indent="-285750">
              <a:buFont typeface="Arial" panose="020B0604020202020204" pitchFamily="34" charset="0"/>
              <a:buChar char="•"/>
            </a:pPr>
            <a:endParaRPr lang="en-US" sz="2200" dirty="0"/>
          </a:p>
          <a:p>
            <a:pPr marL="285750" indent="-285750">
              <a:buFont typeface="Arial" panose="020B0604020202020204" pitchFamily="34" charset="0"/>
              <a:buChar char="•"/>
            </a:pPr>
            <a:r>
              <a:rPr lang="en-US" sz="2200" dirty="0"/>
              <a:t>Seek identification of possible witnesses and the knowledge they may posses </a:t>
            </a:r>
          </a:p>
          <a:p>
            <a:pPr marL="285750" indent="-285750">
              <a:buFont typeface="Arial" panose="020B0604020202020204" pitchFamily="34" charset="0"/>
              <a:buChar char="•"/>
            </a:pPr>
            <a:endParaRPr lang="en-US" sz="2200" dirty="0"/>
          </a:p>
          <a:p>
            <a:pPr marL="285750" indent="-285750">
              <a:buFont typeface="Arial" panose="020B0604020202020204" pitchFamily="34" charset="0"/>
              <a:buChar char="•"/>
            </a:pPr>
            <a:r>
              <a:rPr lang="en-US" sz="2200" dirty="0"/>
              <a:t>Prepare a time-line of events</a:t>
            </a:r>
          </a:p>
          <a:p>
            <a:pPr marL="285750" indent="-285750">
              <a:buFont typeface="Arial" panose="020B0604020202020204" pitchFamily="34" charset="0"/>
              <a:buChar char="•"/>
            </a:pPr>
            <a:endParaRPr lang="en-US" sz="2200" dirty="0"/>
          </a:p>
          <a:p>
            <a:pPr marL="285750" indent="-285750">
              <a:buFont typeface="Arial" panose="020B0604020202020204" pitchFamily="34" charset="0"/>
              <a:buChar char="•"/>
            </a:pPr>
            <a:r>
              <a:rPr lang="en-US" sz="2200" dirty="0"/>
              <a:t>Prepare a preliminary schedule of interviews</a:t>
            </a:r>
          </a:p>
        </p:txBody>
      </p:sp>
    </p:spTree>
    <p:extLst>
      <p:ext uri="{BB962C8B-B14F-4D97-AF65-F5344CB8AC3E}">
        <p14:creationId xmlns:p14="http://schemas.microsoft.com/office/powerpoint/2010/main" val="1123005766"/>
      </p:ext>
    </p:extLst>
  </p:cSld>
  <p:clrMapOvr>
    <a:masterClrMapping/>
  </p:clrMapOvr>
  <p:transition spd="med">
    <p:pull/>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5408F2-3E88-4793-9114-39DC936891BE}"/>
              </a:ext>
            </a:extLst>
          </p:cNvPr>
          <p:cNvSpPr>
            <a:spLocks noGrp="1"/>
          </p:cNvSpPr>
          <p:nvPr>
            <p:ph idx="4294967295"/>
          </p:nvPr>
        </p:nvSpPr>
        <p:spPr>
          <a:xfrm>
            <a:off x="1426482" y="1392011"/>
            <a:ext cx="9604375" cy="3449638"/>
          </a:xfrm>
        </p:spPr>
        <p:txBody>
          <a:bodyPr>
            <a:normAutofit fontScale="77500" lnSpcReduction="20000"/>
          </a:bodyPr>
          <a:lstStyle/>
          <a:p>
            <a:r>
              <a:rPr lang="en-US" sz="4000" dirty="0"/>
              <a:t>Check to see if any Collective Bargaining Agreement (CBA) contains a provision for internal investigations </a:t>
            </a:r>
          </a:p>
          <a:p>
            <a:endParaRPr lang="en-US" sz="4000" dirty="0"/>
          </a:p>
          <a:p>
            <a:pPr marL="0" indent="0" algn="ctr">
              <a:buNone/>
            </a:pPr>
            <a:r>
              <a:rPr lang="en-US" sz="4000" dirty="0"/>
              <a:t>Frequently CBAs contain provisions under headings such as “Police Officer Bill of Rights”                                      </a:t>
            </a:r>
            <a:r>
              <a:rPr lang="en-US" sz="3300" dirty="0"/>
              <a:t>(These often only address citizen complaints.)</a:t>
            </a:r>
          </a:p>
          <a:p>
            <a:pPr marL="0" indent="0">
              <a:buNone/>
            </a:pPr>
            <a:endParaRPr lang="en-US" sz="2800" dirty="0"/>
          </a:p>
        </p:txBody>
      </p:sp>
    </p:spTree>
    <p:extLst>
      <p:ext uri="{BB962C8B-B14F-4D97-AF65-F5344CB8AC3E}">
        <p14:creationId xmlns:p14="http://schemas.microsoft.com/office/powerpoint/2010/main" val="201907669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5408F2-3E88-4793-9114-39DC936891BE}"/>
              </a:ext>
            </a:extLst>
          </p:cNvPr>
          <p:cNvSpPr>
            <a:spLocks noGrp="1"/>
          </p:cNvSpPr>
          <p:nvPr>
            <p:ph idx="4294967295"/>
          </p:nvPr>
        </p:nvSpPr>
        <p:spPr>
          <a:xfrm>
            <a:off x="965676" y="1392011"/>
            <a:ext cx="10065182" cy="4615682"/>
          </a:xfrm>
        </p:spPr>
        <p:txBody>
          <a:bodyPr>
            <a:normAutofit/>
          </a:bodyPr>
          <a:lstStyle/>
          <a:p>
            <a:r>
              <a:rPr lang="en-US" sz="4000" dirty="0"/>
              <a:t>Lexipol or SOG or Departmental Policies – Check to see if they address the process that is to be used.</a:t>
            </a:r>
          </a:p>
          <a:p>
            <a:r>
              <a:rPr lang="en-US" sz="4000" dirty="0"/>
              <a:t>Check to make sure no conflicts among: </a:t>
            </a:r>
          </a:p>
          <a:p>
            <a:pPr marL="457200" lvl="1" indent="0">
              <a:buNone/>
            </a:pPr>
            <a:r>
              <a:rPr lang="en-US" sz="2700" dirty="0"/>
              <a:t>CBA vs. Lexipol vs. SOG vs. Handbook vs. Charter vs. Ordinances</a:t>
            </a:r>
          </a:p>
          <a:p>
            <a:pPr marL="0" indent="0">
              <a:buNone/>
            </a:pPr>
            <a:endParaRPr lang="en-US" sz="2800" dirty="0"/>
          </a:p>
        </p:txBody>
      </p:sp>
    </p:spTree>
    <p:extLst>
      <p:ext uri="{BB962C8B-B14F-4D97-AF65-F5344CB8AC3E}">
        <p14:creationId xmlns:p14="http://schemas.microsoft.com/office/powerpoint/2010/main" val="139658097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5408F2-3E88-4793-9114-39DC936891BE}"/>
              </a:ext>
            </a:extLst>
          </p:cNvPr>
          <p:cNvSpPr>
            <a:spLocks noGrp="1"/>
          </p:cNvSpPr>
          <p:nvPr>
            <p:ph idx="4294967295"/>
          </p:nvPr>
        </p:nvSpPr>
        <p:spPr>
          <a:xfrm>
            <a:off x="285226" y="293053"/>
            <a:ext cx="10594631" cy="5403072"/>
          </a:xfrm>
        </p:spPr>
        <p:txBody>
          <a:bodyPr>
            <a:normAutofit fontScale="92500" lnSpcReduction="10000"/>
          </a:bodyPr>
          <a:lstStyle/>
          <a:p>
            <a:r>
              <a:rPr lang="en-US" sz="4000" dirty="0"/>
              <a:t>DUE PROCESS:  </a:t>
            </a:r>
          </a:p>
          <a:p>
            <a:pPr marL="0" indent="0" algn="ctr">
              <a:buNone/>
            </a:pPr>
            <a:r>
              <a:rPr lang="en-US" sz="4000" i="1" dirty="0"/>
              <a:t>Cleveland Board of Education v. Loudermill</a:t>
            </a:r>
            <a:r>
              <a:rPr lang="en-US" sz="4000" dirty="0"/>
              <a:t>,    </a:t>
            </a:r>
          </a:p>
          <a:p>
            <a:pPr marL="0" indent="0" algn="ctr">
              <a:buNone/>
            </a:pPr>
            <a:r>
              <a:rPr lang="en-US" sz="4000" dirty="0"/>
              <a:t>470 U.S. 532 (1985)</a:t>
            </a:r>
          </a:p>
          <a:p>
            <a:pPr marL="0" indent="0">
              <a:buNone/>
            </a:pPr>
            <a:r>
              <a:rPr lang="en-US" sz="4000" dirty="0"/>
              <a:t>TWO ASPECTS:</a:t>
            </a:r>
          </a:p>
          <a:p>
            <a:pPr marL="0" indent="0">
              <a:buNone/>
            </a:pPr>
            <a:r>
              <a:rPr lang="en-US" sz="4000" dirty="0"/>
              <a:t>	1) Fair and complete investigation</a:t>
            </a:r>
          </a:p>
          <a:p>
            <a:pPr marL="0" indent="0">
              <a:buNone/>
            </a:pPr>
            <a:r>
              <a:rPr lang="en-US" sz="4000" dirty="0"/>
              <a:t>			and</a:t>
            </a:r>
          </a:p>
          <a:p>
            <a:pPr marL="0" indent="0">
              <a:buNone/>
            </a:pPr>
            <a:r>
              <a:rPr lang="en-US" sz="4000" dirty="0"/>
              <a:t>	2) Employee’s right to respond</a:t>
            </a:r>
            <a:endParaRPr lang="en-US" sz="3300" dirty="0"/>
          </a:p>
          <a:p>
            <a:pPr marL="0" indent="0">
              <a:buNone/>
            </a:pPr>
            <a:endParaRPr lang="en-US" sz="2800" dirty="0"/>
          </a:p>
        </p:txBody>
      </p:sp>
    </p:spTree>
    <p:extLst>
      <p:ext uri="{BB962C8B-B14F-4D97-AF65-F5344CB8AC3E}">
        <p14:creationId xmlns:p14="http://schemas.microsoft.com/office/powerpoint/2010/main" val="118629306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2C9703D-C8F9-44AD-A7C0-C2F3871F8C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16016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65408F2-3E88-4793-9114-39DC936891BE}"/>
              </a:ext>
            </a:extLst>
          </p:cNvPr>
          <p:cNvSpPr>
            <a:spLocks noGrp="1"/>
          </p:cNvSpPr>
          <p:nvPr>
            <p:ph idx="4294967295"/>
          </p:nvPr>
        </p:nvSpPr>
        <p:spPr>
          <a:xfrm>
            <a:off x="1426482" y="1392011"/>
            <a:ext cx="9604375" cy="3449638"/>
          </a:xfrm>
        </p:spPr>
        <p:txBody>
          <a:bodyPr>
            <a:normAutofit/>
          </a:bodyPr>
          <a:lstStyle/>
          <a:p>
            <a:pPr marL="0" indent="0">
              <a:buNone/>
            </a:pPr>
            <a:r>
              <a:rPr lang="en-US" sz="2800" dirty="0"/>
              <a:t>This case stands for the proposition that where a public employee has a vested property right in continued employment, he/she may not be deprived of that right without due process of law – the right to be heard in a meaningful time and meaningful manner</a:t>
            </a:r>
          </a:p>
        </p:txBody>
      </p:sp>
    </p:spTree>
    <p:extLst>
      <p:ext uri="{BB962C8B-B14F-4D97-AF65-F5344CB8AC3E}">
        <p14:creationId xmlns:p14="http://schemas.microsoft.com/office/powerpoint/2010/main" val="187546403"/>
      </p:ext>
    </p:extLst>
  </p:cSld>
  <p:clrMapOvr>
    <a:masterClrMapping/>
  </p:clrMapOvr>
  <p:transition spd="med">
    <p:pull/>
  </p:transition>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2C9703D-C8F9-44AD-A7C0-C2F3871F8C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16016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65408F2-3E88-4793-9114-39DC936891BE}"/>
              </a:ext>
            </a:extLst>
          </p:cNvPr>
          <p:cNvSpPr>
            <a:spLocks noGrp="1"/>
          </p:cNvSpPr>
          <p:nvPr>
            <p:ph idx="4294967295"/>
          </p:nvPr>
        </p:nvSpPr>
        <p:spPr>
          <a:xfrm>
            <a:off x="92279" y="1375794"/>
            <a:ext cx="11778143" cy="5159230"/>
          </a:xfrm>
        </p:spPr>
        <p:txBody>
          <a:bodyPr>
            <a:noAutofit/>
          </a:bodyPr>
          <a:lstStyle/>
          <a:p>
            <a:pPr marL="0" indent="0">
              <a:buNone/>
            </a:pPr>
            <a:r>
              <a:rPr lang="en-US" sz="3000" dirty="0"/>
              <a:t>Under most CBAs and the Police Pension and Retirement System statute, </a:t>
            </a:r>
            <a:r>
              <a:rPr lang="en-US" sz="3000" b="1" dirty="0"/>
              <a:t>11 O.S. §50-123</a:t>
            </a:r>
            <a:r>
              <a:rPr lang="en-US" sz="3000" dirty="0"/>
              <a:t>, an officer who may only be disciplined for “cause,” “just cause,” or “good cause shown” has </a:t>
            </a:r>
            <a:r>
              <a:rPr lang="en-US" sz="3000" b="1" dirty="0"/>
              <a:t>vested property interests in continued employment </a:t>
            </a:r>
            <a:r>
              <a:rPr lang="en-US" sz="3000" dirty="0"/>
              <a:t>. . . </a:t>
            </a:r>
          </a:p>
          <a:p>
            <a:pPr marL="0" indent="0">
              <a:buNone/>
            </a:pPr>
            <a:r>
              <a:rPr lang="en-US" sz="3000" dirty="0"/>
              <a:t>Therefore, the officer is entitled to due process before deprived of that right via substantive discipline.  </a:t>
            </a:r>
          </a:p>
          <a:p>
            <a:pPr marL="0" indent="0">
              <a:buNone/>
            </a:pPr>
            <a:r>
              <a:rPr lang="en-US" sz="3000" dirty="0"/>
              <a:t>The term “Substantive Disciplinary Actions” is not limited to just terminations, demotions, or suspension without pay </a:t>
            </a:r>
          </a:p>
        </p:txBody>
      </p:sp>
      <p:sp>
        <p:nvSpPr>
          <p:cNvPr id="2" name="TextBox 1">
            <a:extLst>
              <a:ext uri="{FF2B5EF4-FFF2-40B4-BE49-F238E27FC236}">
                <a16:creationId xmlns:a16="http://schemas.microsoft.com/office/drawing/2014/main" id="{DED7414D-CEDA-0103-36B7-3A020CCCDF51}"/>
              </a:ext>
            </a:extLst>
          </p:cNvPr>
          <p:cNvSpPr txBox="1"/>
          <p:nvPr/>
        </p:nvSpPr>
        <p:spPr>
          <a:xfrm>
            <a:off x="2773960" y="201336"/>
            <a:ext cx="6644080" cy="600164"/>
          </a:xfrm>
          <a:prstGeom prst="rect">
            <a:avLst/>
          </a:prstGeom>
          <a:noFill/>
        </p:spPr>
        <p:txBody>
          <a:bodyPr wrap="square" rtlCol="0">
            <a:spAutoFit/>
          </a:bodyPr>
          <a:lstStyle/>
          <a:p>
            <a:r>
              <a:rPr lang="en-US" sz="3300" u="sng" dirty="0"/>
              <a:t>WHO Has a Vested Property Right?</a:t>
            </a:r>
          </a:p>
        </p:txBody>
      </p:sp>
    </p:spTree>
    <p:extLst>
      <p:ext uri="{BB962C8B-B14F-4D97-AF65-F5344CB8AC3E}">
        <p14:creationId xmlns:p14="http://schemas.microsoft.com/office/powerpoint/2010/main" val="268147141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152BE02-6EC3-4ACA-87F9-990B6E5D5378}"/>
              </a:ext>
            </a:extLst>
          </p:cNvPr>
          <p:cNvSpPr txBox="1"/>
          <p:nvPr/>
        </p:nvSpPr>
        <p:spPr>
          <a:xfrm>
            <a:off x="-62918" y="0"/>
            <a:ext cx="9055915" cy="400110"/>
          </a:xfrm>
          <a:prstGeom prst="rect">
            <a:avLst/>
          </a:prstGeom>
          <a:noFill/>
        </p:spPr>
        <p:txBody>
          <a:bodyPr wrap="square" rtlCol="0">
            <a:spAutoFit/>
          </a:bodyPr>
          <a:lstStyle/>
          <a:p>
            <a:r>
              <a:rPr lang="en-US" sz="2000" dirty="0"/>
              <a:t>SUGGESTED GUIDELINES TO KEEP IN MIND GOING THROUGH THE PROCESS</a:t>
            </a:r>
          </a:p>
        </p:txBody>
      </p:sp>
      <p:sp>
        <p:nvSpPr>
          <p:cNvPr id="5" name="TextBox 4">
            <a:extLst>
              <a:ext uri="{FF2B5EF4-FFF2-40B4-BE49-F238E27FC236}">
                <a16:creationId xmlns:a16="http://schemas.microsoft.com/office/drawing/2014/main" id="{058E8C2F-982D-4CB8-9B4C-8A3589015F75}"/>
              </a:ext>
            </a:extLst>
          </p:cNvPr>
          <p:cNvSpPr txBox="1"/>
          <p:nvPr/>
        </p:nvSpPr>
        <p:spPr>
          <a:xfrm>
            <a:off x="0" y="477150"/>
            <a:ext cx="8237988" cy="4632037"/>
          </a:xfrm>
          <a:prstGeom prst="rect">
            <a:avLst/>
          </a:prstGeom>
          <a:noFill/>
        </p:spPr>
        <p:txBody>
          <a:bodyPr wrap="square" rtlCol="0">
            <a:spAutoFit/>
          </a:bodyPr>
          <a:lstStyle/>
          <a:p>
            <a:pPr marL="342900" indent="-342900">
              <a:buFont typeface="Arial" panose="020B0604020202020204" pitchFamily="34" charset="0"/>
              <a:buChar char="•"/>
            </a:pPr>
            <a:r>
              <a:rPr lang="en-US" sz="1700" dirty="0"/>
              <a:t>Make a plan for conducting the investigation</a:t>
            </a:r>
          </a:p>
          <a:p>
            <a:pPr marL="342900" indent="-342900">
              <a:buFont typeface="Arial" panose="020B0604020202020204" pitchFamily="34" charset="0"/>
              <a:buChar char="•"/>
            </a:pPr>
            <a:endParaRPr lang="en-US" sz="1700" dirty="0"/>
          </a:p>
          <a:p>
            <a:pPr marL="342900" indent="-342900">
              <a:buFont typeface="Arial" panose="020B0604020202020204" pitchFamily="34" charset="0"/>
              <a:buChar char="•"/>
            </a:pPr>
            <a:r>
              <a:rPr lang="en-US" sz="1700" dirty="0"/>
              <a:t>Provide notice to the person under investigation</a:t>
            </a:r>
          </a:p>
          <a:p>
            <a:pPr marL="342900" indent="-342900">
              <a:buFont typeface="Arial" panose="020B0604020202020204" pitchFamily="34" charset="0"/>
              <a:buChar char="•"/>
            </a:pPr>
            <a:endParaRPr lang="en-US" sz="1700" dirty="0"/>
          </a:p>
          <a:p>
            <a:pPr marL="342900" indent="-342900">
              <a:buFont typeface="Arial" panose="020B0604020202020204" pitchFamily="34" charset="0"/>
              <a:buChar char="•"/>
            </a:pPr>
            <a:r>
              <a:rPr lang="en-US" sz="1700" dirty="0"/>
              <a:t>Take steps to preserve all evidence and documents</a:t>
            </a:r>
          </a:p>
          <a:p>
            <a:pPr marL="342900" indent="-342900">
              <a:buFont typeface="Arial" panose="020B0604020202020204" pitchFamily="34" charset="0"/>
              <a:buChar char="•"/>
            </a:pPr>
            <a:endParaRPr lang="en-US" sz="1700" dirty="0"/>
          </a:p>
          <a:p>
            <a:pPr marL="342900" indent="-342900">
              <a:buFont typeface="Arial" panose="020B0604020202020204" pitchFamily="34" charset="0"/>
              <a:buChar char="•"/>
            </a:pPr>
            <a:r>
              <a:rPr lang="en-US" sz="1700" dirty="0"/>
              <a:t>Conduct proper interviews</a:t>
            </a:r>
          </a:p>
          <a:p>
            <a:pPr marL="342900" indent="-342900">
              <a:buFont typeface="Arial" panose="020B0604020202020204" pitchFamily="34" charset="0"/>
              <a:buChar char="•"/>
            </a:pPr>
            <a:endParaRPr lang="en-US" sz="1700" dirty="0"/>
          </a:p>
          <a:p>
            <a:pPr marL="342900" indent="-342900">
              <a:buFont typeface="Arial" panose="020B0604020202020204" pitchFamily="34" charset="0"/>
              <a:buChar char="•"/>
            </a:pPr>
            <a:r>
              <a:rPr lang="en-US" sz="1700" dirty="0"/>
              <a:t>Prepare the report</a:t>
            </a:r>
          </a:p>
          <a:p>
            <a:pPr marL="342900" indent="-342900">
              <a:buFont typeface="Arial" panose="020B0604020202020204" pitchFamily="34" charset="0"/>
              <a:buChar char="•"/>
            </a:pPr>
            <a:endParaRPr lang="en-US" sz="1700" dirty="0"/>
          </a:p>
          <a:p>
            <a:pPr marL="342900" indent="-342900">
              <a:buFont typeface="Arial" panose="020B0604020202020204" pitchFamily="34" charset="0"/>
              <a:buChar char="•"/>
            </a:pPr>
            <a:r>
              <a:rPr lang="en-US" sz="1700" dirty="0"/>
              <a:t>Package up all key items to provide to the decision maker</a:t>
            </a:r>
          </a:p>
          <a:p>
            <a:pPr marL="342900" indent="-342900">
              <a:buFont typeface="Arial" panose="020B0604020202020204" pitchFamily="34" charset="0"/>
              <a:buChar char="•"/>
            </a:pPr>
            <a:endParaRPr lang="en-US" sz="1700" dirty="0"/>
          </a:p>
          <a:p>
            <a:pPr marL="342900" indent="-342900">
              <a:buFont typeface="Arial" panose="020B0604020202020204" pitchFamily="34" charset="0"/>
              <a:buChar char="•"/>
            </a:pPr>
            <a:r>
              <a:rPr lang="en-US" sz="1700" dirty="0"/>
              <a:t>Mitigate legal risks – ask the attorneys</a:t>
            </a:r>
          </a:p>
          <a:p>
            <a:pPr marL="342900" indent="-342900">
              <a:buFont typeface="Arial" panose="020B0604020202020204" pitchFamily="34" charset="0"/>
              <a:buChar char="•"/>
            </a:pPr>
            <a:endParaRPr lang="en-US" sz="1700" dirty="0"/>
          </a:p>
          <a:p>
            <a:pPr marL="342900" indent="-342900">
              <a:buFont typeface="Arial" panose="020B0604020202020204" pitchFamily="34" charset="0"/>
              <a:buChar char="•"/>
            </a:pPr>
            <a:r>
              <a:rPr lang="en-US" sz="1700" dirty="0"/>
              <a:t>DOCUMENT – DOCUMENT – DOCUMENT / RECORD- RECORD- RECORD</a:t>
            </a:r>
          </a:p>
          <a:p>
            <a:endParaRPr lang="en-US" sz="2000" dirty="0"/>
          </a:p>
          <a:p>
            <a:endParaRPr lang="en-US" sz="2000" dirty="0"/>
          </a:p>
        </p:txBody>
      </p:sp>
      <p:sp>
        <p:nvSpPr>
          <p:cNvPr id="7" name="TextBox 6">
            <a:extLst>
              <a:ext uri="{FF2B5EF4-FFF2-40B4-BE49-F238E27FC236}">
                <a16:creationId xmlns:a16="http://schemas.microsoft.com/office/drawing/2014/main" id="{D7568743-7665-40B3-9EE8-733A278314C8}"/>
              </a:ext>
            </a:extLst>
          </p:cNvPr>
          <p:cNvSpPr txBox="1"/>
          <p:nvPr/>
        </p:nvSpPr>
        <p:spPr>
          <a:xfrm>
            <a:off x="-62917" y="4578075"/>
            <a:ext cx="5519956" cy="707886"/>
          </a:xfrm>
          <a:prstGeom prst="rect">
            <a:avLst/>
          </a:prstGeom>
          <a:noFill/>
        </p:spPr>
        <p:txBody>
          <a:bodyPr wrap="square" rtlCol="0">
            <a:spAutoFit/>
          </a:bodyPr>
          <a:lstStyle/>
          <a:p>
            <a:pPr algn="ctr"/>
            <a:r>
              <a:rPr lang="en-US" sz="2200" u="sng" dirty="0"/>
              <a:t>KEY PRINCIPLES FOR THE INVESTIGATION</a:t>
            </a:r>
          </a:p>
          <a:p>
            <a:pPr algn="ctr"/>
            <a:endParaRPr lang="en-US" sz="1800" dirty="0"/>
          </a:p>
        </p:txBody>
      </p:sp>
      <p:sp>
        <p:nvSpPr>
          <p:cNvPr id="8" name="TextBox 7">
            <a:extLst>
              <a:ext uri="{FF2B5EF4-FFF2-40B4-BE49-F238E27FC236}">
                <a16:creationId xmlns:a16="http://schemas.microsoft.com/office/drawing/2014/main" id="{069B3791-CFD4-4B34-8A6F-64B6D3343A9F}"/>
              </a:ext>
            </a:extLst>
          </p:cNvPr>
          <p:cNvSpPr txBox="1"/>
          <p:nvPr/>
        </p:nvSpPr>
        <p:spPr>
          <a:xfrm>
            <a:off x="0" y="5186227"/>
            <a:ext cx="6333688" cy="646331"/>
          </a:xfrm>
          <a:prstGeom prst="rect">
            <a:avLst/>
          </a:prstGeom>
          <a:noFill/>
        </p:spPr>
        <p:txBody>
          <a:bodyPr wrap="square" rtlCol="0">
            <a:spAutoFit/>
          </a:bodyPr>
          <a:lstStyle/>
          <a:p>
            <a:pPr marL="285750" indent="-285750">
              <a:buFont typeface="Arial" panose="020B0604020202020204" pitchFamily="34" charset="0"/>
              <a:buChar char="•"/>
            </a:pPr>
            <a:r>
              <a:rPr lang="en-US" b="1" dirty="0"/>
              <a:t>PROMPT		AND	THROUGH</a:t>
            </a:r>
          </a:p>
          <a:p>
            <a:pPr marL="285750" indent="-285750">
              <a:buFont typeface="Arial" panose="020B0604020202020204" pitchFamily="34" charset="0"/>
              <a:buChar char="•"/>
            </a:pPr>
            <a:r>
              <a:rPr lang="en-US" b="1" dirty="0"/>
              <a:t>CONFIDENTIAL	AND	FAIR</a:t>
            </a:r>
          </a:p>
        </p:txBody>
      </p:sp>
      <p:sp>
        <p:nvSpPr>
          <p:cNvPr id="9" name="TextBox 8">
            <a:extLst>
              <a:ext uri="{FF2B5EF4-FFF2-40B4-BE49-F238E27FC236}">
                <a16:creationId xmlns:a16="http://schemas.microsoft.com/office/drawing/2014/main" id="{F0894912-758F-48C4-93BC-87FFFCDAB872}"/>
              </a:ext>
            </a:extLst>
          </p:cNvPr>
          <p:cNvSpPr txBox="1"/>
          <p:nvPr/>
        </p:nvSpPr>
        <p:spPr>
          <a:xfrm>
            <a:off x="8207580" y="1528887"/>
            <a:ext cx="4167601" cy="1754326"/>
          </a:xfrm>
          <a:prstGeom prst="rect">
            <a:avLst/>
          </a:prstGeom>
          <a:noFill/>
        </p:spPr>
        <p:txBody>
          <a:bodyPr wrap="square" rtlCol="0">
            <a:spAutoFit/>
          </a:bodyPr>
          <a:lstStyle/>
          <a:p>
            <a:r>
              <a:rPr lang="en-US" dirty="0"/>
              <a:t>Keep in mind the duty to protect the rights, privacy, reputation of the investigation, the investigator, the complainant, the subject and others while still ensuring a full and effective investigation</a:t>
            </a:r>
          </a:p>
        </p:txBody>
      </p:sp>
      <p:pic>
        <p:nvPicPr>
          <p:cNvPr id="11" name="Graphic 10" descr="Postit Notes outline">
            <a:extLst>
              <a:ext uri="{FF2B5EF4-FFF2-40B4-BE49-F238E27FC236}">
                <a16:creationId xmlns:a16="http://schemas.microsoft.com/office/drawing/2014/main" id="{94489486-D793-4B23-AA6F-B5CFF49DEF3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422821" y="950051"/>
            <a:ext cx="1784759" cy="1784759"/>
          </a:xfrm>
          <a:prstGeom prst="rect">
            <a:avLst/>
          </a:prstGeom>
        </p:spPr>
      </p:pic>
      <p:sp>
        <p:nvSpPr>
          <p:cNvPr id="12" name="TextBox 11">
            <a:extLst>
              <a:ext uri="{FF2B5EF4-FFF2-40B4-BE49-F238E27FC236}">
                <a16:creationId xmlns:a16="http://schemas.microsoft.com/office/drawing/2014/main" id="{060C6F83-E31C-4855-A0B9-D9F9EE466240}"/>
              </a:ext>
            </a:extLst>
          </p:cNvPr>
          <p:cNvSpPr txBox="1"/>
          <p:nvPr/>
        </p:nvSpPr>
        <p:spPr>
          <a:xfrm>
            <a:off x="7173981" y="1842430"/>
            <a:ext cx="746619" cy="369332"/>
          </a:xfrm>
          <a:prstGeom prst="rect">
            <a:avLst/>
          </a:prstGeom>
          <a:noFill/>
        </p:spPr>
        <p:txBody>
          <a:bodyPr wrap="square" rtlCol="0">
            <a:spAutoFit/>
          </a:bodyPr>
          <a:lstStyle/>
          <a:p>
            <a:r>
              <a:rPr lang="en-US" b="1" dirty="0"/>
              <a:t>Note</a:t>
            </a:r>
          </a:p>
        </p:txBody>
      </p:sp>
    </p:spTree>
    <p:extLst>
      <p:ext uri="{BB962C8B-B14F-4D97-AF65-F5344CB8AC3E}">
        <p14:creationId xmlns:p14="http://schemas.microsoft.com/office/powerpoint/2010/main" val="4103306800"/>
      </p:ext>
    </p:extLst>
  </p:cSld>
  <p:clrMapOvr>
    <a:masterClrMapping/>
  </p:clrMapOvr>
  <p:transition spd="med">
    <p:pull/>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D57FECF-CBA1-4E66-976A-67614C9D74FC}"/>
              </a:ext>
            </a:extLst>
          </p:cNvPr>
          <p:cNvSpPr txBox="1"/>
          <p:nvPr/>
        </p:nvSpPr>
        <p:spPr>
          <a:xfrm>
            <a:off x="2174146" y="142613"/>
            <a:ext cx="7843707" cy="584775"/>
          </a:xfrm>
          <a:prstGeom prst="rect">
            <a:avLst/>
          </a:prstGeom>
          <a:noFill/>
        </p:spPr>
        <p:txBody>
          <a:bodyPr wrap="square" rtlCol="0">
            <a:spAutoFit/>
          </a:bodyPr>
          <a:lstStyle/>
          <a:p>
            <a:pPr algn="ctr"/>
            <a:r>
              <a:rPr lang="en-US" sz="3200" u="sng" dirty="0"/>
              <a:t>STATUS OF PROBATIONARY EMPLOYEES:</a:t>
            </a:r>
          </a:p>
        </p:txBody>
      </p:sp>
      <p:sp>
        <p:nvSpPr>
          <p:cNvPr id="6" name="TextBox 5">
            <a:extLst>
              <a:ext uri="{FF2B5EF4-FFF2-40B4-BE49-F238E27FC236}">
                <a16:creationId xmlns:a16="http://schemas.microsoft.com/office/drawing/2014/main" id="{6A03885D-0CA9-4688-9941-7E1F4BF6DE9A}"/>
              </a:ext>
            </a:extLst>
          </p:cNvPr>
          <p:cNvSpPr txBox="1"/>
          <p:nvPr/>
        </p:nvSpPr>
        <p:spPr>
          <a:xfrm>
            <a:off x="391485" y="888961"/>
            <a:ext cx="11409027" cy="5222327"/>
          </a:xfrm>
          <a:prstGeom prst="rect">
            <a:avLst/>
          </a:prstGeom>
          <a:noFill/>
        </p:spPr>
        <p:txBody>
          <a:bodyPr wrap="square" rtlCol="0">
            <a:spAutoFit/>
          </a:bodyPr>
          <a:lstStyle/>
          <a:p>
            <a:pPr marL="342900" indent="-342900">
              <a:buClr>
                <a:srgbClr val="C00000"/>
              </a:buClr>
              <a:buFont typeface="Gill Sans MT" panose="020B0502020104020203" pitchFamily="34" charset="0"/>
              <a:buChar char="•"/>
            </a:pPr>
            <a:r>
              <a:rPr lang="en-US" sz="3000" dirty="0"/>
              <a:t>CBA: </a:t>
            </a:r>
            <a:r>
              <a:rPr lang="en-US" sz="3000" u="sng" dirty="0"/>
              <a:t>FOP Lodge No. 1080 City of Ardmore,</a:t>
            </a:r>
            <a:r>
              <a:rPr lang="en-US" sz="3000" dirty="0"/>
              <a:t> 2002OK19, 44 P.3d 569= held probationary employees are not deemed “permanent members”</a:t>
            </a:r>
          </a:p>
          <a:p>
            <a:pPr marL="342900" indent="-342900">
              <a:lnSpc>
                <a:spcPct val="150000"/>
              </a:lnSpc>
              <a:buClr>
                <a:srgbClr val="C00000"/>
              </a:buClr>
              <a:buFont typeface="Gill Sans MT" panose="020B0502020104020203" pitchFamily="34" charset="0"/>
              <a:buChar char="•"/>
            </a:pPr>
            <a:r>
              <a:rPr lang="en-US" sz="3000" dirty="0"/>
              <a:t>For grievance/ arbitration rights </a:t>
            </a:r>
          </a:p>
          <a:p>
            <a:pPr marL="342900" indent="-342900">
              <a:lnSpc>
                <a:spcPct val="150000"/>
              </a:lnSpc>
              <a:buClr>
                <a:srgbClr val="C00000"/>
              </a:buClr>
              <a:buFont typeface="Gill Sans MT" panose="020B0502020104020203" pitchFamily="34" charset="0"/>
              <a:buChar char="•"/>
            </a:pPr>
            <a:r>
              <a:rPr lang="en-US" sz="3000" dirty="0"/>
              <a:t>Pension statue: </a:t>
            </a:r>
            <a:r>
              <a:rPr lang="en-US" sz="3000" u="sng" dirty="0"/>
              <a:t>Brewer v. City of Seminole</a:t>
            </a:r>
            <a:r>
              <a:rPr lang="en-US" sz="3000" dirty="0"/>
              <a:t>, 2014 OK 41, 326 P.3d 1143: Probationary employees are not entitled to Police Board of Review under 11 O.S. </a:t>
            </a:r>
            <a:r>
              <a:rPr lang="en-US" sz="3200" dirty="0"/>
              <a:t>§ 50-123</a:t>
            </a:r>
          </a:p>
          <a:p>
            <a:pPr marL="342900" indent="-342900">
              <a:lnSpc>
                <a:spcPct val="150000"/>
              </a:lnSpc>
              <a:buClr>
                <a:srgbClr val="C00000"/>
              </a:buClr>
              <a:buFont typeface="Gill Sans MT" panose="020B0502020104020203" pitchFamily="34" charset="0"/>
              <a:buChar char="•"/>
            </a:pPr>
            <a:r>
              <a:rPr lang="en-US" sz="3200" dirty="0"/>
              <a:t>As such: May be deemed at will EXCEPT if granted rights under a City Charter</a:t>
            </a:r>
            <a:endParaRPr lang="en-US" sz="3000" dirty="0"/>
          </a:p>
        </p:txBody>
      </p:sp>
    </p:spTree>
    <p:extLst>
      <p:ext uri="{BB962C8B-B14F-4D97-AF65-F5344CB8AC3E}">
        <p14:creationId xmlns:p14="http://schemas.microsoft.com/office/powerpoint/2010/main" val="3089670027"/>
      </p:ext>
    </p:extLst>
  </p:cSld>
  <p:clrMapOvr>
    <a:masterClrMapping/>
  </p:clrMapOvr>
  <p:transition spd="med">
    <p:pull/>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0856C0-B6FE-4599-842D-2BC635A08C0B}"/>
              </a:ext>
            </a:extLst>
          </p:cNvPr>
          <p:cNvSpPr>
            <a:spLocks noGrp="1"/>
          </p:cNvSpPr>
          <p:nvPr>
            <p:ph idx="4294967295"/>
          </p:nvPr>
        </p:nvSpPr>
        <p:spPr>
          <a:xfrm>
            <a:off x="1023257" y="830509"/>
            <a:ext cx="10145485" cy="6168571"/>
          </a:xfrm>
        </p:spPr>
        <p:txBody>
          <a:bodyPr>
            <a:normAutofit/>
          </a:bodyPr>
          <a:lstStyle/>
          <a:p>
            <a:pPr marL="285750" indent="-285750"/>
            <a:r>
              <a:rPr lang="en-US" sz="2500" u="sng" dirty="0"/>
              <a:t>Written Notice:  </a:t>
            </a:r>
            <a:r>
              <a:rPr lang="en-US" sz="2500" dirty="0"/>
              <a:t>Send a notice to the officer indicating that he/she is under investigation; the basic factual basis for the investigation; and the officer’s obligations in the investigation, i.e. in return for being compelled to respond to your questions.  The information </a:t>
            </a:r>
            <a:r>
              <a:rPr lang="en-US" sz="2500" i="1" dirty="0"/>
              <a:t>CANNOT</a:t>
            </a:r>
            <a:r>
              <a:rPr lang="en-US" sz="2500" dirty="0"/>
              <a:t> be used in a criminal proceedings or shared with the D.A. etc.</a:t>
            </a:r>
          </a:p>
          <a:p>
            <a:pPr marL="285750" indent="-285750"/>
            <a:r>
              <a:rPr lang="en-US" sz="2500" u="sng" dirty="0"/>
              <a:t>Prepare a Supplemental Written Notice: </a:t>
            </a:r>
            <a:r>
              <a:rPr lang="en-US" sz="2500" dirty="0"/>
              <a:t>This is needed where new information comes to light during the initial investigation</a:t>
            </a:r>
          </a:p>
          <a:p>
            <a:pPr marL="285750" indent="-285750"/>
            <a:r>
              <a:rPr lang="en-US" sz="2500" u="sng" dirty="0"/>
              <a:t>Officer’s Right:  </a:t>
            </a:r>
            <a:r>
              <a:rPr lang="en-US" sz="2500" dirty="0"/>
              <a:t>Due process requires that an officer has the right to be heard and to respond to the charges “in a meaningful time and meaningful manner.”  The officer can only do so if he/she has been provided with sufficient facts to know what the allegations are based on i.e. the events. </a:t>
            </a:r>
          </a:p>
          <a:p>
            <a:pPr marL="285750" indent="-285750"/>
            <a:endParaRPr lang="en-US" dirty="0"/>
          </a:p>
          <a:p>
            <a:pPr marL="0" indent="0">
              <a:buNone/>
            </a:pPr>
            <a:endParaRPr lang="en-US" dirty="0"/>
          </a:p>
        </p:txBody>
      </p:sp>
      <p:sp>
        <p:nvSpPr>
          <p:cNvPr id="2" name="TextBox 1">
            <a:extLst>
              <a:ext uri="{FF2B5EF4-FFF2-40B4-BE49-F238E27FC236}">
                <a16:creationId xmlns:a16="http://schemas.microsoft.com/office/drawing/2014/main" id="{0CC2B844-82EA-F9B1-655E-C07BC38890AA}"/>
              </a:ext>
            </a:extLst>
          </p:cNvPr>
          <p:cNvSpPr txBox="1"/>
          <p:nvPr/>
        </p:nvSpPr>
        <p:spPr>
          <a:xfrm>
            <a:off x="1824605" y="75175"/>
            <a:ext cx="8542790" cy="553998"/>
          </a:xfrm>
          <a:prstGeom prst="rect">
            <a:avLst/>
          </a:prstGeom>
          <a:noFill/>
        </p:spPr>
        <p:txBody>
          <a:bodyPr wrap="square" rtlCol="0">
            <a:spAutoFit/>
          </a:bodyPr>
          <a:lstStyle/>
          <a:p>
            <a:r>
              <a:rPr lang="en-US" sz="3000" u="sng" dirty="0"/>
              <a:t>SUGGESTION: Follow This Process for All Employees</a:t>
            </a:r>
          </a:p>
        </p:txBody>
      </p:sp>
    </p:spTree>
    <p:extLst>
      <p:ext uri="{BB962C8B-B14F-4D97-AF65-F5344CB8AC3E}">
        <p14:creationId xmlns:p14="http://schemas.microsoft.com/office/powerpoint/2010/main" val="371640520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8DB2862-AD14-4939-98E7-5FF339BF271D}"/>
              </a:ext>
            </a:extLst>
          </p:cNvPr>
          <p:cNvSpPr/>
          <p:nvPr/>
        </p:nvSpPr>
        <p:spPr>
          <a:xfrm>
            <a:off x="1078173" y="0"/>
            <a:ext cx="10044752" cy="6001643"/>
          </a:xfrm>
          <a:prstGeom prst="rect">
            <a:avLst/>
          </a:prstGeom>
        </p:spPr>
        <p:txBody>
          <a:bodyPr wrap="square">
            <a:spAutoFit/>
          </a:bodyPr>
          <a:lstStyle/>
          <a:p>
            <a:pPr marL="457200" indent="-457200">
              <a:buFont typeface="Arial" panose="020B0604020202020204" pitchFamily="34" charset="0"/>
              <a:buChar char="•"/>
            </a:pPr>
            <a:r>
              <a:rPr lang="en-US" sz="3200" i="1" dirty="0"/>
              <a:t>Garrity v. New Jersey,</a:t>
            </a:r>
            <a:r>
              <a:rPr lang="en-US" sz="3200" dirty="0"/>
              <a:t> 385 U.S. 493 (1967):  provide written notice of the employee’s rights and obligations i.e. in return for being compelled to respond to your questions.  The information </a:t>
            </a:r>
            <a:r>
              <a:rPr lang="en-US" sz="3200" i="1" dirty="0"/>
              <a:t>CANNOT</a:t>
            </a:r>
            <a:r>
              <a:rPr lang="en-US" sz="3200" dirty="0"/>
              <a:t> be used in criminal proceedings or shared with the D.A. etc.</a:t>
            </a:r>
          </a:p>
          <a:p>
            <a:pPr marL="285750" indent="-285750"/>
            <a:endParaRPr lang="en-US" sz="3200" dirty="0"/>
          </a:p>
          <a:p>
            <a:pPr marL="457200" indent="-457200">
              <a:buFont typeface="Arial" panose="020B0604020202020204" pitchFamily="34" charset="0"/>
              <a:buChar char="•"/>
            </a:pPr>
            <a:r>
              <a:rPr lang="en-US" sz="3200" i="1" dirty="0"/>
              <a:t>NLRB v. Weingarten</a:t>
            </a:r>
            <a:r>
              <a:rPr lang="en-US" sz="3200" dirty="0"/>
              <a:t>, 420 U.S. 251 (1975):  right to have a union representative present where the questioning may reasonably lead to discipline – also can have an attorney present – these are observers and to provide guidance to the officer – not to be active participants in the questioning.</a:t>
            </a:r>
          </a:p>
        </p:txBody>
      </p:sp>
    </p:spTree>
    <p:extLst>
      <p:ext uri="{BB962C8B-B14F-4D97-AF65-F5344CB8AC3E}">
        <p14:creationId xmlns:p14="http://schemas.microsoft.com/office/powerpoint/2010/main" val="384931757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4F8DFF8-3E55-46E8-9495-B9E503E5BC58}"/>
              </a:ext>
            </a:extLst>
          </p:cNvPr>
          <p:cNvSpPr txBox="1"/>
          <p:nvPr/>
        </p:nvSpPr>
        <p:spPr>
          <a:xfrm>
            <a:off x="3084394" y="405988"/>
            <a:ext cx="8060684" cy="5262979"/>
          </a:xfrm>
          <a:prstGeom prst="rect">
            <a:avLst/>
          </a:prstGeom>
          <a:noFill/>
        </p:spPr>
        <p:txBody>
          <a:bodyPr wrap="square" rtlCol="0">
            <a:spAutoFit/>
          </a:bodyPr>
          <a:lstStyle/>
          <a:p>
            <a:r>
              <a:rPr lang="en-US" sz="2800" dirty="0"/>
              <a:t>Courts have held that even if an officer is not covered by a CBA and does not have a vested property right to continued employment (for example, probationary officers), or where discipline can be taken “for the good of the service”, if the City/Department has established procedures to be used before an adverse employment action is taken, failure to follow those procedures will give the officer a cause of action against the City. </a:t>
            </a:r>
          </a:p>
          <a:p>
            <a:pPr algn="ctr"/>
            <a:endParaRPr lang="en-US" sz="2800" dirty="0"/>
          </a:p>
          <a:p>
            <a:pPr algn="ctr"/>
            <a:r>
              <a:rPr lang="en-US" sz="2800" dirty="0"/>
              <a:t>  See </a:t>
            </a:r>
            <a:r>
              <a:rPr lang="en-US" sz="2800" i="1" dirty="0"/>
              <a:t>Kester v. City of Stilwell</a:t>
            </a:r>
            <a:r>
              <a:rPr lang="en-US" sz="2800" dirty="0"/>
              <a:t>, 1997 OK CIV APP 1, 933 P.2d 952.</a:t>
            </a:r>
          </a:p>
        </p:txBody>
      </p:sp>
      <p:pic>
        <p:nvPicPr>
          <p:cNvPr id="3" name="Picture 2">
            <a:extLst>
              <a:ext uri="{FF2B5EF4-FFF2-40B4-BE49-F238E27FC236}">
                <a16:creationId xmlns:a16="http://schemas.microsoft.com/office/drawing/2014/main" id="{9BD2E424-938D-41BC-9077-6EBEAB020560}"/>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410378" y="405988"/>
            <a:ext cx="2221607" cy="2216067"/>
          </a:xfrm>
          <a:prstGeom prst="rect">
            <a:avLst/>
          </a:prstGeom>
        </p:spPr>
      </p:pic>
      <p:sp>
        <p:nvSpPr>
          <p:cNvPr id="4" name="Rectangle 3">
            <a:extLst>
              <a:ext uri="{FF2B5EF4-FFF2-40B4-BE49-F238E27FC236}">
                <a16:creationId xmlns:a16="http://schemas.microsoft.com/office/drawing/2014/main" id="{5CEBD120-A6E5-4214-9C38-CA0441166A6E}"/>
              </a:ext>
            </a:extLst>
          </p:cNvPr>
          <p:cNvSpPr/>
          <p:nvPr/>
        </p:nvSpPr>
        <p:spPr>
          <a:xfrm rot="20983700">
            <a:off x="713954" y="861426"/>
            <a:ext cx="1669048" cy="923330"/>
          </a:xfrm>
          <a:prstGeom prst="rect">
            <a:avLst/>
          </a:prstGeom>
          <a:noFill/>
        </p:spPr>
        <p:txBody>
          <a:bodyPr wrap="non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rPr>
              <a:t>Note</a:t>
            </a:r>
          </a:p>
        </p:txBody>
      </p:sp>
    </p:spTree>
    <p:extLst>
      <p:ext uri="{BB962C8B-B14F-4D97-AF65-F5344CB8AC3E}">
        <p14:creationId xmlns:p14="http://schemas.microsoft.com/office/powerpoint/2010/main" val="369195730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par>
                                <p:cTn id="11" presetID="31"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1000" fill="hold"/>
                                        <p:tgtEl>
                                          <p:spTgt spid="3"/>
                                        </p:tgtEl>
                                        <p:attrNameLst>
                                          <p:attrName>ppt_w</p:attrName>
                                        </p:attrNameLst>
                                      </p:cBhvr>
                                      <p:tavLst>
                                        <p:tav tm="0">
                                          <p:val>
                                            <p:fltVal val="0"/>
                                          </p:val>
                                        </p:tav>
                                        <p:tav tm="100000">
                                          <p:val>
                                            <p:strVal val="#ppt_w"/>
                                          </p:val>
                                        </p:tav>
                                      </p:tavLst>
                                    </p:anim>
                                    <p:anim calcmode="lin" valueType="num">
                                      <p:cBhvr>
                                        <p:cTn id="14" dur="1000" fill="hold"/>
                                        <p:tgtEl>
                                          <p:spTgt spid="3"/>
                                        </p:tgtEl>
                                        <p:attrNameLst>
                                          <p:attrName>ppt_h</p:attrName>
                                        </p:attrNameLst>
                                      </p:cBhvr>
                                      <p:tavLst>
                                        <p:tav tm="0">
                                          <p:val>
                                            <p:fltVal val="0"/>
                                          </p:val>
                                        </p:tav>
                                        <p:tav tm="100000">
                                          <p:val>
                                            <p:strVal val="#ppt_h"/>
                                          </p:val>
                                        </p:tav>
                                      </p:tavLst>
                                    </p:anim>
                                    <p:anim calcmode="lin" valueType="num">
                                      <p:cBhvr>
                                        <p:cTn id="15" dur="1000" fill="hold"/>
                                        <p:tgtEl>
                                          <p:spTgt spid="3"/>
                                        </p:tgtEl>
                                        <p:attrNameLst>
                                          <p:attrName>style.rotation</p:attrName>
                                        </p:attrNameLst>
                                      </p:cBhvr>
                                      <p:tavLst>
                                        <p:tav tm="0">
                                          <p:val>
                                            <p:fltVal val="90"/>
                                          </p:val>
                                        </p:tav>
                                        <p:tav tm="100000">
                                          <p:val>
                                            <p:fltVal val="0"/>
                                          </p:val>
                                        </p:tav>
                                      </p:tavLst>
                                    </p:anim>
                                    <p:animEffect transition="in" filter="fade">
                                      <p:cBhvr>
                                        <p:cTn id="16" dur="1000"/>
                                        <p:tgtEl>
                                          <p:spTgt spid="3"/>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061CB17-AB45-4B56-AC13-638BE22E0509}"/>
              </a:ext>
            </a:extLst>
          </p:cNvPr>
          <p:cNvSpPr txBox="1"/>
          <p:nvPr/>
        </p:nvSpPr>
        <p:spPr>
          <a:xfrm>
            <a:off x="887896" y="1007165"/>
            <a:ext cx="10535478" cy="4401205"/>
          </a:xfrm>
          <a:prstGeom prst="rect">
            <a:avLst/>
          </a:prstGeom>
          <a:noFill/>
        </p:spPr>
        <p:txBody>
          <a:bodyPr wrap="square" rtlCol="0">
            <a:spAutoFit/>
          </a:bodyPr>
          <a:lstStyle/>
          <a:p>
            <a:pPr marL="285750" indent="-285750">
              <a:buClr>
                <a:srgbClr val="C00000"/>
              </a:buClr>
              <a:buFont typeface="Arial" panose="020B0604020202020204" pitchFamily="34" charset="0"/>
              <a:buChar char="•"/>
            </a:pPr>
            <a:r>
              <a:rPr lang="en-US" sz="2800" u="sng" dirty="0"/>
              <a:t>Record the interviews: </a:t>
            </a:r>
            <a:r>
              <a:rPr lang="en-US" sz="2800" dirty="0"/>
              <a:t>– both the major ones and the minor ones – since you never really know where the investigation will lead.</a:t>
            </a:r>
          </a:p>
          <a:p>
            <a:pPr marL="285750" indent="-285750">
              <a:buClr>
                <a:srgbClr val="C00000"/>
              </a:buClr>
              <a:buFont typeface="Arial" panose="020B0604020202020204" pitchFamily="34" charset="0"/>
              <a:buChar char="•"/>
            </a:pPr>
            <a:endParaRPr lang="en-US" sz="2800" dirty="0"/>
          </a:p>
          <a:p>
            <a:pPr marL="285750" indent="-285750">
              <a:buClr>
                <a:srgbClr val="C00000"/>
              </a:buClr>
              <a:buFont typeface="Arial" panose="020B0604020202020204" pitchFamily="34" charset="0"/>
              <a:buChar char="•"/>
            </a:pPr>
            <a:r>
              <a:rPr lang="en-US" sz="2800" u="sng" dirty="0"/>
              <a:t>Time Limits: </a:t>
            </a:r>
            <a:r>
              <a:rPr lang="en-US" sz="2800" dirty="0"/>
              <a:t>Check to see whether there are set time limits for completion of the investigation and whether there is a process to obtain an extension of time – document any requested extension and any new time table</a:t>
            </a:r>
          </a:p>
          <a:p>
            <a:pPr marL="285750" indent="-285750">
              <a:buClr>
                <a:srgbClr val="C00000"/>
              </a:buClr>
              <a:buFont typeface="Arial" panose="020B0604020202020204" pitchFamily="34" charset="0"/>
              <a:buChar char="•"/>
            </a:pPr>
            <a:endParaRPr lang="en-US" sz="2800" dirty="0"/>
          </a:p>
          <a:p>
            <a:pPr marL="285750" indent="-285750">
              <a:buClr>
                <a:srgbClr val="C00000"/>
              </a:buClr>
              <a:buFont typeface="Arial" panose="020B0604020202020204" pitchFamily="34" charset="0"/>
              <a:buChar char="•"/>
            </a:pPr>
            <a:r>
              <a:rPr lang="en-US" sz="2800" dirty="0"/>
              <a:t>Be detailed and thorough in the investigation – do not overlook details or witnesses.</a:t>
            </a:r>
          </a:p>
        </p:txBody>
      </p:sp>
    </p:spTree>
    <p:extLst>
      <p:ext uri="{BB962C8B-B14F-4D97-AF65-F5344CB8AC3E}">
        <p14:creationId xmlns:p14="http://schemas.microsoft.com/office/powerpoint/2010/main" val="78513352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52" name="Rectangle 51">
            <a:extLst>
              <a:ext uri="{FF2B5EF4-FFF2-40B4-BE49-F238E27FC236}">
                <a16:creationId xmlns:a16="http://schemas.microsoft.com/office/drawing/2014/main" id="{0CABCAE3-64FC-4149-819F-2C18128241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pic>
        <p:nvPicPr>
          <p:cNvPr id="54" name="Picture 53">
            <a:extLst>
              <a:ext uri="{FF2B5EF4-FFF2-40B4-BE49-F238E27FC236}">
                <a16:creationId xmlns:a16="http://schemas.microsoft.com/office/drawing/2014/main" id="{012FDCFE-9AD2-4D8A-8CBF-B3AA37EBF6D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56" name="Straight Connector 55">
            <a:extLst>
              <a:ext uri="{FF2B5EF4-FFF2-40B4-BE49-F238E27FC236}">
                <a16:creationId xmlns:a16="http://schemas.microsoft.com/office/drawing/2014/main" id="{FBD463FC-4CA8-4FF4-85A3-AF9F4B98D2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BECF35C3-8B44-4F4B-BD25-4C01823DB2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60" name="Rectangle 59">
            <a:extLst>
              <a:ext uri="{FF2B5EF4-FFF2-40B4-BE49-F238E27FC236}">
                <a16:creationId xmlns:a16="http://schemas.microsoft.com/office/drawing/2014/main" id="{D0712110-0BC1-4B31-B3BB-63B44222E8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4466B5F3-C053-4580-B04A-1EF9498882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Title 1">
            <a:extLst>
              <a:ext uri="{FF2B5EF4-FFF2-40B4-BE49-F238E27FC236}">
                <a16:creationId xmlns:a16="http://schemas.microsoft.com/office/drawing/2014/main" id="{CF2A76CC-76A1-4540-8A64-687550A198A4}"/>
              </a:ext>
            </a:extLst>
          </p:cNvPr>
          <p:cNvSpPr>
            <a:spLocks noGrp="1"/>
          </p:cNvSpPr>
          <p:nvPr>
            <p:ph type="title"/>
          </p:nvPr>
        </p:nvSpPr>
        <p:spPr>
          <a:xfrm>
            <a:off x="1452616" y="962902"/>
            <a:ext cx="4176384" cy="2380828"/>
          </a:xfrm>
        </p:spPr>
        <p:txBody>
          <a:bodyPr vert="horz" lIns="91440" tIns="45720" rIns="91440" bIns="0" rtlCol="0" anchor="b">
            <a:normAutofit/>
          </a:bodyPr>
          <a:lstStyle/>
          <a:p>
            <a:r>
              <a:rPr lang="en-US" sz="4400" dirty="0"/>
              <a:t>The investigator</a:t>
            </a:r>
          </a:p>
        </p:txBody>
      </p:sp>
      <p:cxnSp>
        <p:nvCxnSpPr>
          <p:cNvPr id="64" name="Straight Connector 63">
            <a:extLst>
              <a:ext uri="{FF2B5EF4-FFF2-40B4-BE49-F238E27FC236}">
                <a16:creationId xmlns:a16="http://schemas.microsoft.com/office/drawing/2014/main" id="{FA6123F2-4B61-414F-A7E5-5B7828EACAE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2617" y="3528543"/>
            <a:ext cx="4171479"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66" name="Picture 65">
            <a:extLst>
              <a:ext uri="{FF2B5EF4-FFF2-40B4-BE49-F238E27FC236}">
                <a16:creationId xmlns:a16="http://schemas.microsoft.com/office/drawing/2014/main" id="{25CED634-E2D0-4AB7-96DD-816C9B52C5C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68" name="Straight Connector 67">
            <a:extLst>
              <a:ext uri="{FF2B5EF4-FFF2-40B4-BE49-F238E27FC236}">
                <a16:creationId xmlns:a16="http://schemas.microsoft.com/office/drawing/2014/main" id="{FCDDCDFB-696D-4FDF-9B58-24F71B7C37B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8856676"/>
      </p:ext>
    </p:extLst>
  </p:cSld>
  <p:clrMapOvr>
    <a:masterClrMapping/>
  </p:clrMapOvr>
  <p:transition spd="med">
    <p:pull/>
  </p:transition>
</p:sld>
</file>

<file path=ppt/slides/slide3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pic>
        <p:nvPicPr>
          <p:cNvPr id="14" name="Picture 13">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6" name="Straight Connector 15">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BBC7667-C352-4842-9AFD-E5C16AD002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20" name="Rectangle 19">
            <a:extLst>
              <a:ext uri="{FF2B5EF4-FFF2-40B4-BE49-F238E27FC236}">
                <a16:creationId xmlns:a16="http://schemas.microsoft.com/office/drawing/2014/main" id="{F8454B2E-D2DB-42C2-A224-BCEC47B86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08B61146-1CF0-40E1-B66E-C22BD9207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Title 1">
            <a:extLst>
              <a:ext uri="{FF2B5EF4-FFF2-40B4-BE49-F238E27FC236}">
                <a16:creationId xmlns:a16="http://schemas.microsoft.com/office/drawing/2014/main" id="{412BE8F0-7327-4F33-A8F2-2AFBAE224B8F}"/>
              </a:ext>
            </a:extLst>
          </p:cNvPr>
          <p:cNvSpPr>
            <a:spLocks noGrp="1"/>
          </p:cNvSpPr>
          <p:nvPr>
            <p:ph type="title"/>
          </p:nvPr>
        </p:nvSpPr>
        <p:spPr>
          <a:xfrm>
            <a:off x="1964987" y="802298"/>
            <a:ext cx="9089865" cy="3822329"/>
          </a:xfrm>
        </p:spPr>
        <p:txBody>
          <a:bodyPr vert="horz" lIns="91440" tIns="45720" rIns="91440" bIns="0" rtlCol="0" anchor="b">
            <a:normAutofit/>
          </a:bodyPr>
          <a:lstStyle/>
          <a:p>
            <a:r>
              <a:rPr lang="en-US" sz="4000" dirty="0"/>
              <a:t>Check to see if there is are any limitations on who can conduct the investigation</a:t>
            </a:r>
            <a:br>
              <a:rPr lang="en-US" sz="5100" dirty="0"/>
            </a:br>
            <a:endParaRPr lang="en-US" sz="5100" dirty="0"/>
          </a:p>
        </p:txBody>
      </p:sp>
      <p:sp>
        <p:nvSpPr>
          <p:cNvPr id="7" name="Text Placeholder 6">
            <a:extLst>
              <a:ext uri="{FF2B5EF4-FFF2-40B4-BE49-F238E27FC236}">
                <a16:creationId xmlns:a16="http://schemas.microsoft.com/office/drawing/2014/main" id="{D5935A25-F566-4BB6-A197-ED4B041B9610}"/>
              </a:ext>
            </a:extLst>
          </p:cNvPr>
          <p:cNvSpPr>
            <a:spLocks noGrp="1"/>
          </p:cNvSpPr>
          <p:nvPr>
            <p:ph type="body" idx="1"/>
          </p:nvPr>
        </p:nvSpPr>
        <p:spPr>
          <a:xfrm>
            <a:off x="1119116" y="4941662"/>
            <a:ext cx="9935736" cy="977621"/>
          </a:xfrm>
        </p:spPr>
        <p:txBody>
          <a:bodyPr vert="horz" lIns="91440" tIns="91440" rIns="91440" bIns="91440" rtlCol="0">
            <a:normAutofit fontScale="85000" lnSpcReduction="20000"/>
          </a:bodyPr>
          <a:lstStyle/>
          <a:p>
            <a:pPr algn="ctr"/>
            <a:r>
              <a:rPr lang="en-US" sz="2400" cap="all" dirty="0"/>
              <a:t>Some policies only allow for Internal Investigators</a:t>
            </a:r>
          </a:p>
          <a:p>
            <a:pPr algn="ctr"/>
            <a:r>
              <a:rPr lang="en-US" sz="2400" cap="all" dirty="0"/>
              <a:t>IF SO: TRY TO GET THIS CHANGED</a:t>
            </a:r>
          </a:p>
          <a:p>
            <a:endParaRPr lang="en-US" cap="all" dirty="0"/>
          </a:p>
        </p:txBody>
      </p:sp>
      <p:cxnSp>
        <p:nvCxnSpPr>
          <p:cNvPr id="24" name="Straight Connector 23">
            <a:extLst>
              <a:ext uri="{FF2B5EF4-FFF2-40B4-BE49-F238E27FC236}">
                <a16:creationId xmlns:a16="http://schemas.microsoft.com/office/drawing/2014/main" id="{7AE5065C-30A9-480A-9E93-74CC1490293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76728" y="4735528"/>
            <a:ext cx="8643010"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26" name="Picture 25">
            <a:extLst>
              <a:ext uri="{FF2B5EF4-FFF2-40B4-BE49-F238E27FC236}">
                <a16:creationId xmlns:a16="http://schemas.microsoft.com/office/drawing/2014/main" id="{2F948680-1810-4961-805C-D0C28E7E93E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44912529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7">
                                            <p:txEl>
                                              <p:pRg st="1" end="1"/>
                                            </p:txEl>
                                          </p:spTgt>
                                        </p:tgtEl>
                                        <p:attrNameLst>
                                          <p:attrName>style.visibility</p:attrName>
                                        </p:attrNameLst>
                                      </p:cBhvr>
                                      <p:to>
                                        <p:strVal val="visible"/>
                                      </p:to>
                                    </p:set>
                                    <p:animEffect transition="in" filter="fade">
                                      <p:cBhvr>
                                        <p:cTn id="16"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08398-C3E3-4593-A64B-B6F9C8663C93}"/>
              </a:ext>
            </a:extLst>
          </p:cNvPr>
          <p:cNvSpPr>
            <a:spLocks noGrp="1"/>
          </p:cNvSpPr>
          <p:nvPr>
            <p:ph type="title"/>
          </p:nvPr>
        </p:nvSpPr>
        <p:spPr/>
        <p:txBody>
          <a:bodyPr/>
          <a:lstStyle/>
          <a:p>
            <a:r>
              <a:rPr lang="en-US" dirty="0"/>
              <a:t>internal Investigator:</a:t>
            </a:r>
          </a:p>
        </p:txBody>
      </p:sp>
      <p:sp>
        <p:nvSpPr>
          <p:cNvPr id="3" name="Text Placeholder 2">
            <a:extLst>
              <a:ext uri="{FF2B5EF4-FFF2-40B4-BE49-F238E27FC236}">
                <a16:creationId xmlns:a16="http://schemas.microsoft.com/office/drawing/2014/main" id="{0504185E-1CD6-4411-9825-1C439D4D4A15}"/>
              </a:ext>
            </a:extLst>
          </p:cNvPr>
          <p:cNvSpPr>
            <a:spLocks noGrp="1"/>
          </p:cNvSpPr>
          <p:nvPr>
            <p:ph type="body" idx="1"/>
          </p:nvPr>
        </p:nvSpPr>
        <p:spPr>
          <a:xfrm>
            <a:off x="1447191" y="1389275"/>
            <a:ext cx="4645152" cy="944492"/>
          </a:xfrm>
        </p:spPr>
        <p:txBody>
          <a:bodyPr/>
          <a:lstStyle/>
          <a:p>
            <a:r>
              <a:rPr lang="en-US" dirty="0"/>
              <a:t>The Plus Side	</a:t>
            </a:r>
          </a:p>
        </p:txBody>
      </p:sp>
      <p:sp>
        <p:nvSpPr>
          <p:cNvPr id="4" name="Content Placeholder 3">
            <a:extLst>
              <a:ext uri="{FF2B5EF4-FFF2-40B4-BE49-F238E27FC236}">
                <a16:creationId xmlns:a16="http://schemas.microsoft.com/office/drawing/2014/main" id="{131DD1CA-4076-4EAF-9430-6D4DF1D2FE55}"/>
              </a:ext>
            </a:extLst>
          </p:cNvPr>
          <p:cNvSpPr>
            <a:spLocks noGrp="1"/>
          </p:cNvSpPr>
          <p:nvPr>
            <p:ph sz="half" idx="2"/>
          </p:nvPr>
        </p:nvSpPr>
        <p:spPr>
          <a:xfrm>
            <a:off x="1447191" y="2333767"/>
            <a:ext cx="4645152" cy="3275463"/>
          </a:xfrm>
        </p:spPr>
        <p:txBody>
          <a:bodyPr>
            <a:noAutofit/>
          </a:bodyPr>
          <a:lstStyle/>
          <a:p>
            <a:r>
              <a:rPr lang="en-US" sz="2400" dirty="0"/>
              <a:t>Normally will know some or all of the relevant parties and witnesses</a:t>
            </a:r>
          </a:p>
          <a:p>
            <a:r>
              <a:rPr lang="en-US" sz="2400" dirty="0"/>
              <a:t>Should know the policies and procedures of the Department</a:t>
            </a:r>
          </a:p>
          <a:p>
            <a:r>
              <a:rPr lang="en-US" sz="2400" dirty="0"/>
              <a:t>May have had I.A. training or has had training in investigative techniques</a:t>
            </a:r>
          </a:p>
        </p:txBody>
      </p:sp>
      <p:sp>
        <p:nvSpPr>
          <p:cNvPr id="5" name="Text Placeholder 4">
            <a:extLst>
              <a:ext uri="{FF2B5EF4-FFF2-40B4-BE49-F238E27FC236}">
                <a16:creationId xmlns:a16="http://schemas.microsoft.com/office/drawing/2014/main" id="{64793E47-74CD-41CC-B711-F487B14A864A}"/>
              </a:ext>
            </a:extLst>
          </p:cNvPr>
          <p:cNvSpPr>
            <a:spLocks noGrp="1"/>
          </p:cNvSpPr>
          <p:nvPr>
            <p:ph type="body" sz="quarter" idx="3"/>
          </p:nvPr>
        </p:nvSpPr>
        <p:spPr>
          <a:xfrm>
            <a:off x="6412362" y="1399139"/>
            <a:ext cx="4645152" cy="934628"/>
          </a:xfrm>
        </p:spPr>
        <p:txBody>
          <a:bodyPr/>
          <a:lstStyle/>
          <a:p>
            <a:r>
              <a:rPr lang="en-US" dirty="0"/>
              <a:t>The Down Side </a:t>
            </a:r>
          </a:p>
        </p:txBody>
      </p:sp>
      <p:sp>
        <p:nvSpPr>
          <p:cNvPr id="6" name="Content Placeholder 5">
            <a:extLst>
              <a:ext uri="{FF2B5EF4-FFF2-40B4-BE49-F238E27FC236}">
                <a16:creationId xmlns:a16="http://schemas.microsoft.com/office/drawing/2014/main" id="{7BB0E2DF-72B6-4F7D-9F73-162DF6F63DDA}"/>
              </a:ext>
            </a:extLst>
          </p:cNvPr>
          <p:cNvSpPr>
            <a:spLocks noGrp="1"/>
          </p:cNvSpPr>
          <p:nvPr>
            <p:ph sz="quarter" idx="4"/>
          </p:nvPr>
        </p:nvSpPr>
        <p:spPr>
          <a:xfrm>
            <a:off x="6412362" y="2333767"/>
            <a:ext cx="4645152" cy="3275463"/>
          </a:xfrm>
        </p:spPr>
        <p:txBody>
          <a:bodyPr/>
          <a:lstStyle/>
          <a:p>
            <a:r>
              <a:rPr lang="en-US" dirty="0"/>
              <a:t>If a citizen complaint – may lead to a belief of a cover up  “The Blue Line”</a:t>
            </a:r>
          </a:p>
          <a:p>
            <a:r>
              <a:rPr lang="en-US" dirty="0"/>
              <a:t>May be impacted by internal factions within the Department</a:t>
            </a:r>
          </a:p>
          <a:p>
            <a:r>
              <a:rPr lang="en-US" dirty="0"/>
              <a:t>Certain complaints may be outside of the skill set of an officer </a:t>
            </a:r>
          </a:p>
        </p:txBody>
      </p:sp>
    </p:spTree>
    <p:extLst>
      <p:ext uri="{BB962C8B-B14F-4D97-AF65-F5344CB8AC3E}">
        <p14:creationId xmlns:p14="http://schemas.microsoft.com/office/powerpoint/2010/main" val="193375954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fade">
                                      <p:cBhvr>
                                        <p:cTn id="27" dur="500"/>
                                        <p:tgtEl>
                                          <p:spTgt spid="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0" end="0"/>
                                            </p:txEl>
                                          </p:spTgt>
                                        </p:tgtEl>
                                        <p:attrNameLst>
                                          <p:attrName>style.visibility</p:attrName>
                                        </p:attrNameLst>
                                      </p:cBhvr>
                                      <p:to>
                                        <p:strVal val="visible"/>
                                      </p:to>
                                    </p:set>
                                    <p:animEffect transition="in" filter="fade">
                                      <p:cBhvr>
                                        <p:cTn id="32" dur="500"/>
                                        <p:tgtEl>
                                          <p:spTgt spid="6">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animEffect transition="in" filter="fade">
                                      <p:cBhvr>
                                        <p:cTn id="37" dur="500"/>
                                        <p:tgtEl>
                                          <p:spTgt spid="6">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2" end="2"/>
                                            </p:txEl>
                                          </p:spTgt>
                                        </p:tgtEl>
                                        <p:attrNameLst>
                                          <p:attrName>style.visibility</p:attrName>
                                        </p:attrNameLst>
                                      </p:cBhvr>
                                      <p:to>
                                        <p:strVal val="visible"/>
                                      </p:to>
                                    </p:set>
                                    <p:animEffect transition="in" filter="fade">
                                      <p:cBhvr>
                                        <p:cTn id="4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01F388F-118E-4E41-9C02-0EAFFCCF921E}"/>
              </a:ext>
            </a:extLst>
          </p:cNvPr>
          <p:cNvSpPr>
            <a:spLocks noGrp="1"/>
          </p:cNvSpPr>
          <p:nvPr>
            <p:ph type="title"/>
          </p:nvPr>
        </p:nvSpPr>
        <p:spPr/>
        <p:txBody>
          <a:bodyPr/>
          <a:lstStyle/>
          <a:p>
            <a:r>
              <a:rPr lang="en-US" dirty="0"/>
              <a:t>Complaints requiring specialized skill set	</a:t>
            </a:r>
          </a:p>
        </p:txBody>
      </p:sp>
      <p:sp>
        <p:nvSpPr>
          <p:cNvPr id="8" name="Content Placeholder 7">
            <a:extLst>
              <a:ext uri="{FF2B5EF4-FFF2-40B4-BE49-F238E27FC236}">
                <a16:creationId xmlns:a16="http://schemas.microsoft.com/office/drawing/2014/main" id="{A09D4ACB-7170-4EA0-8060-0A0DB9F4E249}"/>
              </a:ext>
            </a:extLst>
          </p:cNvPr>
          <p:cNvSpPr>
            <a:spLocks noGrp="1"/>
          </p:cNvSpPr>
          <p:nvPr>
            <p:ph idx="1"/>
          </p:nvPr>
        </p:nvSpPr>
        <p:spPr/>
        <p:txBody>
          <a:bodyPr>
            <a:normAutofit/>
          </a:bodyPr>
          <a:lstStyle/>
          <a:p>
            <a:r>
              <a:rPr lang="en-US" sz="2400" dirty="0"/>
              <a:t>Complaints that implicate federal or state statues – such as civil rights, sexual, gender, race, age, disability discrimination and the like</a:t>
            </a:r>
          </a:p>
          <a:p>
            <a:r>
              <a:rPr lang="en-US" sz="2400" dirty="0"/>
              <a:t>Complex computer crimes/ white collar crimes</a:t>
            </a:r>
          </a:p>
          <a:p>
            <a:r>
              <a:rPr lang="en-US" sz="2400" dirty="0"/>
              <a:t>Where there is a highly technical aspect to the investigation</a:t>
            </a:r>
          </a:p>
          <a:p>
            <a:r>
              <a:rPr lang="en-US" sz="2400" dirty="0"/>
              <a:t>The “Hot Potato” case</a:t>
            </a:r>
          </a:p>
          <a:p>
            <a:r>
              <a:rPr lang="en-US" sz="2400" dirty="0"/>
              <a:t>Be sensitive to the victim and how he/she may view the investigation </a:t>
            </a:r>
          </a:p>
        </p:txBody>
      </p:sp>
    </p:spTree>
    <p:extLst>
      <p:ext uri="{BB962C8B-B14F-4D97-AF65-F5344CB8AC3E}">
        <p14:creationId xmlns:p14="http://schemas.microsoft.com/office/powerpoint/2010/main" val="27998585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fade">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fade">
                                      <p:cBhvr>
                                        <p:cTn id="2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08398-C3E3-4593-A64B-B6F9C8663C93}"/>
              </a:ext>
            </a:extLst>
          </p:cNvPr>
          <p:cNvSpPr>
            <a:spLocks noGrp="1"/>
          </p:cNvSpPr>
          <p:nvPr>
            <p:ph type="title"/>
          </p:nvPr>
        </p:nvSpPr>
        <p:spPr/>
        <p:txBody>
          <a:bodyPr/>
          <a:lstStyle/>
          <a:p>
            <a:r>
              <a:rPr lang="en-US" dirty="0"/>
              <a:t>external investigator:</a:t>
            </a:r>
          </a:p>
        </p:txBody>
      </p:sp>
      <p:sp>
        <p:nvSpPr>
          <p:cNvPr id="3" name="Text Placeholder 2">
            <a:extLst>
              <a:ext uri="{FF2B5EF4-FFF2-40B4-BE49-F238E27FC236}">
                <a16:creationId xmlns:a16="http://schemas.microsoft.com/office/drawing/2014/main" id="{0504185E-1CD6-4411-9825-1C439D4D4A15}"/>
              </a:ext>
            </a:extLst>
          </p:cNvPr>
          <p:cNvSpPr>
            <a:spLocks noGrp="1"/>
          </p:cNvSpPr>
          <p:nvPr>
            <p:ph type="body" idx="1"/>
          </p:nvPr>
        </p:nvSpPr>
        <p:spPr/>
        <p:txBody>
          <a:bodyPr/>
          <a:lstStyle/>
          <a:p>
            <a:r>
              <a:rPr lang="en-US" dirty="0"/>
              <a:t>The Plus Side	</a:t>
            </a:r>
          </a:p>
        </p:txBody>
      </p:sp>
      <p:sp>
        <p:nvSpPr>
          <p:cNvPr id="4" name="Content Placeholder 3">
            <a:extLst>
              <a:ext uri="{FF2B5EF4-FFF2-40B4-BE49-F238E27FC236}">
                <a16:creationId xmlns:a16="http://schemas.microsoft.com/office/drawing/2014/main" id="{131DD1CA-4076-4EAF-9430-6D4DF1D2FE55}"/>
              </a:ext>
            </a:extLst>
          </p:cNvPr>
          <p:cNvSpPr>
            <a:spLocks noGrp="1"/>
          </p:cNvSpPr>
          <p:nvPr>
            <p:ph sz="half" idx="2"/>
          </p:nvPr>
        </p:nvSpPr>
        <p:spPr/>
        <p:txBody>
          <a:bodyPr>
            <a:normAutofit fontScale="77500" lnSpcReduction="20000"/>
          </a:bodyPr>
          <a:lstStyle/>
          <a:p>
            <a:r>
              <a:rPr lang="en-US" dirty="0"/>
              <a:t>Frees up manpower in the Department</a:t>
            </a:r>
          </a:p>
          <a:p>
            <a:r>
              <a:rPr lang="en-US" dirty="0"/>
              <a:t>Often can complete the investigation more quickly since focused on one matter</a:t>
            </a:r>
          </a:p>
          <a:p>
            <a:r>
              <a:rPr lang="en-US" dirty="0"/>
              <a:t>Perception of objectivity</a:t>
            </a:r>
          </a:p>
          <a:p>
            <a:r>
              <a:rPr lang="en-US" dirty="0"/>
              <a:t>Can possess the special training, knowledge and skill set needed for certain investigations</a:t>
            </a:r>
          </a:p>
        </p:txBody>
      </p:sp>
      <p:sp>
        <p:nvSpPr>
          <p:cNvPr id="5" name="Text Placeholder 4">
            <a:extLst>
              <a:ext uri="{FF2B5EF4-FFF2-40B4-BE49-F238E27FC236}">
                <a16:creationId xmlns:a16="http://schemas.microsoft.com/office/drawing/2014/main" id="{64793E47-74CD-41CC-B711-F487B14A864A}"/>
              </a:ext>
            </a:extLst>
          </p:cNvPr>
          <p:cNvSpPr>
            <a:spLocks noGrp="1"/>
          </p:cNvSpPr>
          <p:nvPr>
            <p:ph type="body" sz="quarter" idx="3"/>
          </p:nvPr>
        </p:nvSpPr>
        <p:spPr/>
        <p:txBody>
          <a:bodyPr/>
          <a:lstStyle/>
          <a:p>
            <a:r>
              <a:rPr lang="en-US" dirty="0"/>
              <a:t>The Down Side </a:t>
            </a:r>
          </a:p>
        </p:txBody>
      </p:sp>
      <p:sp>
        <p:nvSpPr>
          <p:cNvPr id="6" name="Content Placeholder 5">
            <a:extLst>
              <a:ext uri="{FF2B5EF4-FFF2-40B4-BE49-F238E27FC236}">
                <a16:creationId xmlns:a16="http://schemas.microsoft.com/office/drawing/2014/main" id="{7BB0E2DF-72B6-4F7D-9F73-162DF6F63DDA}"/>
              </a:ext>
            </a:extLst>
          </p:cNvPr>
          <p:cNvSpPr>
            <a:spLocks noGrp="1"/>
          </p:cNvSpPr>
          <p:nvPr>
            <p:ph sz="quarter" idx="4"/>
          </p:nvPr>
        </p:nvSpPr>
        <p:spPr/>
        <p:txBody>
          <a:bodyPr>
            <a:normAutofit fontScale="77500" lnSpcReduction="20000"/>
          </a:bodyPr>
          <a:lstStyle/>
          <a:p>
            <a:r>
              <a:rPr lang="en-US" dirty="0"/>
              <a:t>May be viewed with skepticism by members of the Department – so it may take longer to gain trust</a:t>
            </a:r>
          </a:p>
          <a:p>
            <a:r>
              <a:rPr lang="en-US" dirty="0"/>
              <a:t>May not be versed in certain police techniques that could come into play</a:t>
            </a:r>
          </a:p>
          <a:p>
            <a:r>
              <a:rPr lang="en-US" dirty="0"/>
              <a:t>May be viewed simply as the “hit man” for management – this may be a key concern if the complaint is part of an ongoing internal dispute among factions of the Department</a:t>
            </a:r>
          </a:p>
        </p:txBody>
      </p:sp>
    </p:spTree>
    <p:extLst>
      <p:ext uri="{BB962C8B-B14F-4D97-AF65-F5344CB8AC3E}">
        <p14:creationId xmlns:p14="http://schemas.microsoft.com/office/powerpoint/2010/main" val="11703539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fade">
                                      <p:cBhvr>
                                        <p:cTn id="27" dur="5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fade">
                                      <p:cBhvr>
                                        <p:cTn id="32" dur="500"/>
                                        <p:tgtEl>
                                          <p:spTgt spid="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Effect transition="in" filter="fade">
                                      <p:cBhvr>
                                        <p:cTn id="37" dur="500"/>
                                        <p:tgtEl>
                                          <p:spTgt spid="6">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1" end="1"/>
                                            </p:txEl>
                                          </p:spTgt>
                                        </p:tgtEl>
                                        <p:attrNameLst>
                                          <p:attrName>style.visibility</p:attrName>
                                        </p:attrNameLst>
                                      </p:cBhvr>
                                      <p:to>
                                        <p:strVal val="visible"/>
                                      </p:to>
                                    </p:set>
                                    <p:animEffect transition="in" filter="fade">
                                      <p:cBhvr>
                                        <p:cTn id="42" dur="500"/>
                                        <p:tgtEl>
                                          <p:spTgt spid="6">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
                                            <p:txEl>
                                              <p:pRg st="2" end="2"/>
                                            </p:txEl>
                                          </p:spTgt>
                                        </p:tgtEl>
                                        <p:attrNameLst>
                                          <p:attrName>style.visibility</p:attrName>
                                        </p:attrNameLst>
                                      </p:cBhvr>
                                      <p:to>
                                        <p:strVal val="visible"/>
                                      </p:to>
                                    </p:set>
                                    <p:animEffect transition="in" filter="fade">
                                      <p:cBhvr>
                                        <p:cTn id="4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build="p"/>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07FB7-1336-48E8-A0FC-DEA724F1F9A8}"/>
              </a:ext>
            </a:extLst>
          </p:cNvPr>
          <p:cNvSpPr>
            <a:spLocks noGrp="1"/>
          </p:cNvSpPr>
          <p:nvPr>
            <p:ph type="title"/>
          </p:nvPr>
        </p:nvSpPr>
        <p:spPr>
          <a:xfrm>
            <a:off x="1454239" y="1756130"/>
            <a:ext cx="8643154" cy="1887950"/>
          </a:xfrm>
        </p:spPr>
        <p:txBody>
          <a:bodyPr/>
          <a:lstStyle/>
          <a:p>
            <a:r>
              <a:rPr lang="en-US" b="1" dirty="0"/>
              <a:t>RECOGNIZING A COMPLAINT THAT MIGHT WARRANT INVESTIGATION</a:t>
            </a:r>
          </a:p>
        </p:txBody>
      </p:sp>
    </p:spTree>
    <p:extLst>
      <p:ext uri="{BB962C8B-B14F-4D97-AF65-F5344CB8AC3E}">
        <p14:creationId xmlns:p14="http://schemas.microsoft.com/office/powerpoint/2010/main" val="1063633708"/>
      </p:ext>
    </p:extLst>
  </p:cSld>
  <p:clrMapOvr>
    <a:masterClrMapping/>
  </p:clrMapOvr>
  <mc:AlternateContent xmlns:mc="http://schemas.openxmlformats.org/markup-compatibility/2006" xmlns:p14="http://schemas.microsoft.com/office/powerpoint/2010/main">
    <mc:Choice Requires="p14">
      <p:transition p14:dur="250">
        <p:pull/>
      </p:transition>
    </mc:Choice>
    <mc:Fallback xmlns="">
      <p:transition>
        <p:pull/>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8808B3B7-0217-44BB-98CB-9ED92F5C46D1}"/>
              </a:ext>
            </a:extLst>
          </p:cNvPr>
          <p:cNvSpPr txBox="1"/>
          <p:nvPr/>
        </p:nvSpPr>
        <p:spPr>
          <a:xfrm>
            <a:off x="2262231" y="0"/>
            <a:ext cx="7667537" cy="861774"/>
          </a:xfrm>
          <a:prstGeom prst="rect">
            <a:avLst/>
          </a:prstGeom>
          <a:noFill/>
        </p:spPr>
        <p:txBody>
          <a:bodyPr wrap="square" rtlCol="0">
            <a:spAutoFit/>
          </a:bodyPr>
          <a:lstStyle/>
          <a:p>
            <a:pPr algn="ctr"/>
            <a:r>
              <a:rPr lang="en-US" sz="2500" dirty="0"/>
              <a:t>ADDITIONAL ISSUES TO CONSIDER WITH OUTSIDE INVESITGATOR</a:t>
            </a:r>
          </a:p>
        </p:txBody>
      </p:sp>
      <p:sp>
        <p:nvSpPr>
          <p:cNvPr id="8" name="TextBox 7">
            <a:extLst>
              <a:ext uri="{FF2B5EF4-FFF2-40B4-BE49-F238E27FC236}">
                <a16:creationId xmlns:a16="http://schemas.microsoft.com/office/drawing/2014/main" id="{D39761D8-1279-4F8D-AFB5-7333D56FAF6B}"/>
              </a:ext>
            </a:extLst>
          </p:cNvPr>
          <p:cNvSpPr txBox="1"/>
          <p:nvPr/>
        </p:nvSpPr>
        <p:spPr>
          <a:xfrm>
            <a:off x="335559" y="1057013"/>
            <a:ext cx="11593585" cy="3108543"/>
          </a:xfrm>
          <a:prstGeom prst="rect">
            <a:avLst/>
          </a:prstGeom>
          <a:noFill/>
        </p:spPr>
        <p:txBody>
          <a:bodyPr wrap="square" rtlCol="0">
            <a:spAutoFit/>
          </a:bodyPr>
          <a:lstStyle/>
          <a:p>
            <a:pPr marL="342900" indent="-342900">
              <a:buAutoNum type="alphaUcParenR"/>
            </a:pPr>
            <a:r>
              <a:rPr lang="en-US" dirty="0"/>
              <a:t>CULTURE OF THE ORGANIZATION</a:t>
            </a:r>
          </a:p>
          <a:p>
            <a:pPr marL="342900" indent="-342900">
              <a:buAutoNum type="alphaUcParenR"/>
            </a:pPr>
            <a:endParaRPr lang="en-US" sz="1600" dirty="0"/>
          </a:p>
          <a:p>
            <a:pPr marL="742950" lvl="1" indent="-285750">
              <a:buFont typeface="Arial" panose="020B0604020202020204" pitchFamily="34" charset="0"/>
              <a:buChar char="•"/>
            </a:pPr>
            <a:r>
              <a:rPr lang="en-US" dirty="0"/>
              <a:t>Does the investigator have a background in law enforcement or the topics involved in the complaint</a:t>
            </a:r>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r>
              <a:rPr lang="en-US" dirty="0"/>
              <a:t>If not, the person may not understand</a:t>
            </a:r>
          </a:p>
          <a:p>
            <a:pPr marL="742950" lvl="1" indent="-285750">
              <a:buFont typeface="Arial" panose="020B0604020202020204" pitchFamily="34" charset="0"/>
              <a:buChar char="•"/>
            </a:pPr>
            <a:endParaRPr lang="en-US" dirty="0"/>
          </a:p>
          <a:p>
            <a:pPr marL="1200150" lvl="2" indent="-285750">
              <a:buFont typeface="Arial" panose="020B0604020202020204" pitchFamily="34" charset="0"/>
              <a:buChar char="•"/>
            </a:pPr>
            <a:r>
              <a:rPr lang="en-US" dirty="0"/>
              <a:t>The lingo being used</a:t>
            </a:r>
          </a:p>
          <a:p>
            <a:pPr marL="1200150" lvl="2" indent="-285750">
              <a:buFont typeface="Arial" panose="020B0604020202020204" pitchFamily="34" charset="0"/>
              <a:buChar char="•"/>
            </a:pPr>
            <a:endParaRPr lang="en-US" dirty="0"/>
          </a:p>
          <a:p>
            <a:pPr marL="1200150" lvl="2" indent="-285750">
              <a:buFont typeface="Arial" panose="020B0604020202020204" pitchFamily="34" charset="0"/>
              <a:buChar char="•"/>
            </a:pPr>
            <a:r>
              <a:rPr lang="en-US" dirty="0"/>
              <a:t>May miss what the person is trying to convey</a:t>
            </a:r>
          </a:p>
          <a:p>
            <a:pPr marL="1200150" lvl="2" indent="-285750">
              <a:buFont typeface="Arial" panose="020B0604020202020204" pitchFamily="34" charset="0"/>
              <a:buChar char="•"/>
            </a:pPr>
            <a:endParaRPr lang="en-US" dirty="0"/>
          </a:p>
          <a:p>
            <a:pPr marL="1200150" lvl="2" indent="-285750">
              <a:buFont typeface="Arial" panose="020B0604020202020204" pitchFamily="34" charset="0"/>
              <a:buChar char="•"/>
            </a:pPr>
            <a:r>
              <a:rPr lang="en-US" dirty="0"/>
              <a:t>May not know the correct questions to ask</a:t>
            </a:r>
          </a:p>
        </p:txBody>
      </p:sp>
      <p:sp>
        <p:nvSpPr>
          <p:cNvPr id="11" name="TextBox 10">
            <a:extLst>
              <a:ext uri="{FF2B5EF4-FFF2-40B4-BE49-F238E27FC236}">
                <a16:creationId xmlns:a16="http://schemas.microsoft.com/office/drawing/2014/main" id="{6F16105F-F3D9-4B06-9219-0A0F63C980C7}"/>
              </a:ext>
            </a:extLst>
          </p:cNvPr>
          <p:cNvSpPr txBox="1"/>
          <p:nvPr/>
        </p:nvSpPr>
        <p:spPr>
          <a:xfrm>
            <a:off x="335559" y="4165556"/>
            <a:ext cx="11593585" cy="2308324"/>
          </a:xfrm>
          <a:prstGeom prst="rect">
            <a:avLst/>
          </a:prstGeom>
          <a:noFill/>
        </p:spPr>
        <p:txBody>
          <a:bodyPr wrap="square" rtlCol="0">
            <a:spAutoFit/>
          </a:bodyPr>
          <a:lstStyle/>
          <a:p>
            <a:pPr marL="342900" indent="-342900">
              <a:buAutoNum type="alphaUcParenR" startAt="2"/>
            </a:pPr>
            <a:r>
              <a:rPr lang="en-US" dirty="0"/>
              <a:t>ATTORNEY AS THE INVESTIGATOR</a:t>
            </a:r>
          </a:p>
          <a:p>
            <a:pPr marL="342900" indent="-342900">
              <a:buAutoNum type="alphaUcParenR" startAt="2"/>
            </a:pPr>
            <a:endParaRPr lang="en-US" dirty="0"/>
          </a:p>
          <a:p>
            <a:pPr marL="800100" lvl="1" indent="-342900">
              <a:buFont typeface="Arial" panose="020B0604020202020204" pitchFamily="34" charset="0"/>
              <a:buChar char="•"/>
            </a:pPr>
            <a:r>
              <a:rPr lang="en-US" dirty="0"/>
              <a:t>Attorney – Client privilege issues that might arise</a:t>
            </a:r>
          </a:p>
          <a:p>
            <a:pPr marL="800100" lvl="1" indent="-342900">
              <a:buFont typeface="Arial" panose="020B0604020202020204" pitchFamily="34" charset="0"/>
              <a:buChar char="•"/>
            </a:pPr>
            <a:endParaRPr lang="en-US" dirty="0"/>
          </a:p>
          <a:p>
            <a:pPr marL="800100" lvl="1" indent="-342900">
              <a:buFont typeface="Arial" panose="020B0604020202020204" pitchFamily="34" charset="0"/>
              <a:buChar char="•"/>
            </a:pPr>
            <a:r>
              <a:rPr lang="en-US" dirty="0"/>
              <a:t>Making clear that the attorney is working for the City </a:t>
            </a:r>
            <a:r>
              <a:rPr lang="en-US" b="1" i="1" dirty="0"/>
              <a:t>NOT</a:t>
            </a:r>
            <a:r>
              <a:rPr lang="en-US" dirty="0"/>
              <a:t> the complainant or the respondent </a:t>
            </a:r>
          </a:p>
          <a:p>
            <a:pPr marL="800100" lvl="1" indent="-342900">
              <a:buFont typeface="Arial" panose="020B0604020202020204" pitchFamily="34" charset="0"/>
              <a:buChar char="•"/>
            </a:pPr>
            <a:endParaRPr lang="en-US" dirty="0"/>
          </a:p>
          <a:p>
            <a:pPr marL="800100" lvl="1" indent="-342900">
              <a:buFont typeface="Arial" panose="020B0604020202020204" pitchFamily="34" charset="0"/>
              <a:buChar char="•"/>
            </a:pPr>
            <a:r>
              <a:rPr lang="en-US" dirty="0"/>
              <a:t>Can end up as a witness in arbitration or lawsuit = The “Two Hate” dilemma </a:t>
            </a:r>
          </a:p>
          <a:p>
            <a:pPr marL="742950" lvl="1" indent="-285750">
              <a:buFont typeface="Arial" panose="020B0604020202020204" pitchFamily="34" charset="0"/>
              <a:buChar char="•"/>
            </a:pPr>
            <a:endParaRPr lang="en-US" dirty="0"/>
          </a:p>
        </p:txBody>
      </p:sp>
    </p:spTree>
    <p:extLst>
      <p:ext uri="{BB962C8B-B14F-4D97-AF65-F5344CB8AC3E}">
        <p14:creationId xmlns:p14="http://schemas.microsoft.com/office/powerpoint/2010/main" val="536716912"/>
      </p:ext>
    </p:extLst>
  </p:cSld>
  <p:clrMapOvr>
    <a:masterClrMapping/>
  </p:clrMapOvr>
  <p:transition spd="med">
    <p:pull/>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80C6F483-7A64-41AF-B53F-1946EB72D54E}"/>
              </a:ext>
            </a:extLst>
          </p:cNvPr>
          <p:cNvSpPr txBox="1"/>
          <p:nvPr/>
        </p:nvSpPr>
        <p:spPr>
          <a:xfrm>
            <a:off x="3744685" y="1684493"/>
            <a:ext cx="7213600" cy="2585323"/>
          </a:xfrm>
          <a:prstGeom prst="rect">
            <a:avLst/>
          </a:prstGeom>
          <a:noFill/>
        </p:spPr>
        <p:txBody>
          <a:bodyPr wrap="square" rtlCol="0">
            <a:spAutoFit/>
          </a:bodyPr>
          <a:lstStyle/>
          <a:p>
            <a:r>
              <a:rPr lang="en-US" sz="3600" dirty="0"/>
              <a:t>Make sure the investigator has the time to devote to the investigation and will make a commitment to conduct a thorough investigation.</a:t>
            </a:r>
          </a:p>
          <a:p>
            <a:endParaRPr lang="en-US" dirty="0"/>
          </a:p>
        </p:txBody>
      </p:sp>
    </p:spTree>
    <p:extLst>
      <p:ext uri="{BB962C8B-B14F-4D97-AF65-F5344CB8AC3E}">
        <p14:creationId xmlns:p14="http://schemas.microsoft.com/office/powerpoint/2010/main" val="6696760"/>
      </p:ext>
    </p:extLst>
  </p:cSld>
  <p:clrMapOvr>
    <a:masterClrMapping/>
  </p:clrMapOvr>
  <p:transition spd="med">
    <p:pull/>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3D05E3E-CB05-4EA8-BDC1-5C9C4E910D45}"/>
              </a:ext>
            </a:extLst>
          </p:cNvPr>
          <p:cNvSpPr txBox="1"/>
          <p:nvPr/>
        </p:nvSpPr>
        <p:spPr>
          <a:xfrm>
            <a:off x="299207" y="604007"/>
            <a:ext cx="11593585" cy="5447645"/>
          </a:xfrm>
          <a:prstGeom prst="rect">
            <a:avLst/>
          </a:prstGeom>
          <a:noFill/>
        </p:spPr>
        <p:txBody>
          <a:bodyPr wrap="square" rtlCol="0">
            <a:spAutoFit/>
          </a:bodyPr>
          <a:lstStyle/>
          <a:p>
            <a:r>
              <a:rPr lang="en-US" sz="2000" dirty="0"/>
              <a:t>REMEMBER: </a:t>
            </a:r>
            <a:r>
              <a:rPr lang="en-US" dirty="0"/>
              <a:t>	This is an internal investigation</a:t>
            </a:r>
            <a:r>
              <a:rPr lang="en-US" b="1" i="1" dirty="0"/>
              <a:t> NOT</a:t>
            </a:r>
            <a:r>
              <a:rPr lang="en-US" dirty="0"/>
              <a:t> a criminal investigation – show respect.</a:t>
            </a:r>
          </a:p>
          <a:p>
            <a:r>
              <a:rPr lang="en-US" dirty="0"/>
              <a:t>			Watch your tone of voice and non-verbal actions</a:t>
            </a:r>
          </a:p>
          <a:p>
            <a:endParaRPr lang="en-US" dirty="0"/>
          </a:p>
          <a:p>
            <a:pPr marL="285750" indent="-285750">
              <a:buFont typeface="Arial" panose="020B0604020202020204" pitchFamily="34" charset="0"/>
              <a:buChar char="•"/>
            </a:pPr>
            <a:r>
              <a:rPr lang="en-US" sz="2000" dirty="0"/>
              <a:t>PREPARE AN OUTLINE OF QUESTIONS</a:t>
            </a:r>
          </a:p>
          <a:p>
            <a:pPr marL="285750" indent="-285750">
              <a:buFont typeface="Arial" panose="020B0604020202020204" pitchFamily="34" charset="0"/>
              <a:buChar char="•"/>
            </a:pPr>
            <a:endParaRPr lang="en-US" dirty="0"/>
          </a:p>
          <a:p>
            <a:pPr marL="742950" lvl="1" indent="-285750">
              <a:buFont typeface="Arial" panose="020B0604020202020204" pitchFamily="34" charset="0"/>
              <a:buChar char="•"/>
            </a:pPr>
            <a:r>
              <a:rPr lang="en-US" dirty="0"/>
              <a:t>Listen to the person- rather than just asking questions – look for clues in speech and body language</a:t>
            </a:r>
          </a:p>
          <a:p>
            <a:pPr marL="285750" indent="-285750">
              <a:buFont typeface="Arial" panose="020B0604020202020204" pitchFamily="34" charset="0"/>
              <a:buChar char="•"/>
            </a:pPr>
            <a:endParaRPr lang="en-US" dirty="0"/>
          </a:p>
          <a:p>
            <a:pPr marL="742950" lvl="1" indent="-285750">
              <a:buFont typeface="Arial" panose="020B0604020202020204" pitchFamily="34" charset="0"/>
              <a:buChar char="•"/>
            </a:pPr>
            <a:r>
              <a:rPr lang="en-US" dirty="0"/>
              <a:t>Remember the power of silence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sz="2000" dirty="0"/>
              <a:t>PREPARE STANDARD INSTRUCTION TO EACH WITNESS</a:t>
            </a:r>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r>
              <a:rPr lang="en-US" dirty="0"/>
              <a:t>Need to keep the investigation confidential</a:t>
            </a:r>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r>
              <a:rPr lang="en-US" dirty="0"/>
              <a:t>Stress that retaliation/harassment will not be tolerated and method to report any claims of retaliation</a:t>
            </a:r>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r>
              <a:rPr lang="en-US" dirty="0"/>
              <a:t>Make it clear who you represent and who you </a:t>
            </a:r>
            <a:r>
              <a:rPr lang="en-US" b="1" u="sng" dirty="0"/>
              <a:t>do not </a:t>
            </a:r>
            <a:r>
              <a:rPr lang="en-US" dirty="0"/>
              <a:t>represent</a:t>
            </a:r>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r>
              <a:rPr lang="en-US" dirty="0"/>
              <a:t>Encourage witnesses to provide any additional information that might come to mind i.e. other witnesses or documents- So provide contact information</a:t>
            </a:r>
          </a:p>
        </p:txBody>
      </p:sp>
      <p:sp>
        <p:nvSpPr>
          <p:cNvPr id="4" name="TextBox 3">
            <a:extLst>
              <a:ext uri="{FF2B5EF4-FFF2-40B4-BE49-F238E27FC236}">
                <a16:creationId xmlns:a16="http://schemas.microsoft.com/office/drawing/2014/main" id="{A97665A9-2815-4E0B-AC9B-1DA405FA99DD}"/>
              </a:ext>
            </a:extLst>
          </p:cNvPr>
          <p:cNvSpPr txBox="1"/>
          <p:nvPr/>
        </p:nvSpPr>
        <p:spPr>
          <a:xfrm>
            <a:off x="3930242" y="0"/>
            <a:ext cx="4404220" cy="477054"/>
          </a:xfrm>
          <a:prstGeom prst="rect">
            <a:avLst/>
          </a:prstGeom>
          <a:noFill/>
        </p:spPr>
        <p:txBody>
          <a:bodyPr wrap="square" rtlCol="0">
            <a:spAutoFit/>
          </a:bodyPr>
          <a:lstStyle/>
          <a:p>
            <a:pPr algn="ctr"/>
            <a:r>
              <a:rPr lang="en-US" sz="2500" dirty="0"/>
              <a:t>CONDUCTING INTERVIEWS</a:t>
            </a:r>
          </a:p>
        </p:txBody>
      </p:sp>
    </p:spTree>
    <p:extLst>
      <p:ext uri="{BB962C8B-B14F-4D97-AF65-F5344CB8AC3E}">
        <p14:creationId xmlns:p14="http://schemas.microsoft.com/office/powerpoint/2010/main" val="1942475335"/>
      </p:ext>
    </p:extLst>
  </p:cSld>
  <p:clrMapOvr>
    <a:masterClrMapping/>
  </p:clrMapOvr>
  <p:transition spd="med">
    <p:pull/>
  </p:transition>
</p:sld>
</file>

<file path=ppt/slides/slide4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pic>
        <p:nvPicPr>
          <p:cNvPr id="5" name="Picture 9">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6" name="Straight Connector 11">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7" name="Straight Connector 13">
            <a:extLst>
              <a:ext uri="{FF2B5EF4-FFF2-40B4-BE49-F238E27FC236}">
                <a16:creationId xmlns:a16="http://schemas.microsoft.com/office/drawing/2014/main" id="{3BBC7667-C352-4842-9AFD-E5C16AD002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9" name="Rectangle 15">
            <a:extLst>
              <a:ext uri="{FF2B5EF4-FFF2-40B4-BE49-F238E27FC236}">
                <a16:creationId xmlns:a16="http://schemas.microsoft.com/office/drawing/2014/main" id="{F8454B2E-D2DB-42C2-A224-BCEC47B86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7">
            <a:extLst>
              <a:ext uri="{FF2B5EF4-FFF2-40B4-BE49-F238E27FC236}">
                <a16:creationId xmlns:a16="http://schemas.microsoft.com/office/drawing/2014/main" id="{08B61146-1CF0-40E1-B66E-C22BD9207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3" name="Title 2">
            <a:extLst>
              <a:ext uri="{FF2B5EF4-FFF2-40B4-BE49-F238E27FC236}">
                <a16:creationId xmlns:a16="http://schemas.microsoft.com/office/drawing/2014/main" id="{53D4F330-3D31-44D5-BD7E-5259692F193B}"/>
              </a:ext>
            </a:extLst>
          </p:cNvPr>
          <p:cNvSpPr>
            <a:spLocks noGrp="1"/>
          </p:cNvSpPr>
          <p:nvPr>
            <p:ph type="title"/>
          </p:nvPr>
        </p:nvSpPr>
        <p:spPr>
          <a:xfrm>
            <a:off x="1964987" y="802298"/>
            <a:ext cx="9089865" cy="3822329"/>
          </a:xfrm>
        </p:spPr>
        <p:txBody>
          <a:bodyPr vert="horz" lIns="91440" tIns="45720" rIns="91440" bIns="0" rtlCol="0" anchor="b">
            <a:normAutofit/>
          </a:bodyPr>
          <a:lstStyle/>
          <a:p>
            <a:r>
              <a:rPr lang="en-US" sz="6600" dirty="0"/>
              <a:t>Completing the investigation</a:t>
            </a:r>
            <a:br>
              <a:rPr lang="en-US" sz="6600" dirty="0"/>
            </a:br>
            <a:endParaRPr lang="en-US" sz="6600" dirty="0"/>
          </a:p>
        </p:txBody>
      </p:sp>
      <p:cxnSp>
        <p:nvCxnSpPr>
          <p:cNvPr id="20" name="Straight Connector 19">
            <a:extLst>
              <a:ext uri="{FF2B5EF4-FFF2-40B4-BE49-F238E27FC236}">
                <a16:creationId xmlns:a16="http://schemas.microsoft.com/office/drawing/2014/main" id="{7AE5065C-30A9-480A-9E93-74CC1490293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76728" y="4735528"/>
            <a:ext cx="8643010"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22" name="Picture 21">
            <a:extLst>
              <a:ext uri="{FF2B5EF4-FFF2-40B4-BE49-F238E27FC236}">
                <a16:creationId xmlns:a16="http://schemas.microsoft.com/office/drawing/2014/main" id="{2F948680-1810-4961-805C-D0C28E7E93E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1722437773"/>
      </p:ext>
    </p:extLst>
  </p:cSld>
  <p:clrMapOvr>
    <a:masterClrMapping/>
  </p:clrMapOvr>
  <p:transition spd="med">
    <p:pull/>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1AA5266-72FE-4BAB-B445-E0970CE09BF0}"/>
              </a:ext>
            </a:extLst>
          </p:cNvPr>
          <p:cNvSpPr>
            <a:spLocks noGrp="1"/>
          </p:cNvSpPr>
          <p:nvPr>
            <p:ph type="title"/>
          </p:nvPr>
        </p:nvSpPr>
        <p:spPr/>
        <p:txBody>
          <a:bodyPr/>
          <a:lstStyle/>
          <a:p>
            <a:r>
              <a:rPr lang="en-US" dirty="0"/>
              <a:t>Written report of Investigation</a:t>
            </a:r>
          </a:p>
        </p:txBody>
      </p:sp>
      <p:sp>
        <p:nvSpPr>
          <p:cNvPr id="4" name="Content Placeholder 3">
            <a:extLst>
              <a:ext uri="{FF2B5EF4-FFF2-40B4-BE49-F238E27FC236}">
                <a16:creationId xmlns:a16="http://schemas.microsoft.com/office/drawing/2014/main" id="{8F667F7D-2BBC-48AB-B660-9BA920ABB096}"/>
              </a:ext>
            </a:extLst>
          </p:cNvPr>
          <p:cNvSpPr>
            <a:spLocks noGrp="1"/>
          </p:cNvSpPr>
          <p:nvPr>
            <p:ph idx="1"/>
          </p:nvPr>
        </p:nvSpPr>
        <p:spPr/>
        <p:txBody>
          <a:bodyPr>
            <a:normAutofit/>
          </a:bodyPr>
          <a:lstStyle/>
          <a:p>
            <a:r>
              <a:rPr lang="en-US" sz="2400" dirty="0"/>
              <a:t>Summary of Findings</a:t>
            </a:r>
          </a:p>
          <a:p>
            <a:r>
              <a:rPr lang="en-US" sz="2400" dirty="0"/>
              <a:t>Details of the facts discovered supporting each finding</a:t>
            </a:r>
          </a:p>
          <a:p>
            <a:r>
              <a:rPr lang="en-US" sz="2400" dirty="0"/>
              <a:t>Index of witnesses interviewed – in major cases a summary of their information/key knowledge</a:t>
            </a:r>
          </a:p>
          <a:p>
            <a:r>
              <a:rPr lang="en-US" sz="2400" dirty="0"/>
              <a:t>Index to exhibits reviewed and those relevant to finding</a:t>
            </a:r>
          </a:p>
          <a:p>
            <a:r>
              <a:rPr lang="en-US" sz="2400" dirty="0"/>
              <a:t>Transcripts of interviews if transcribed</a:t>
            </a:r>
          </a:p>
        </p:txBody>
      </p:sp>
    </p:spTree>
    <p:extLst>
      <p:ext uri="{BB962C8B-B14F-4D97-AF65-F5344CB8AC3E}">
        <p14:creationId xmlns:p14="http://schemas.microsoft.com/office/powerpoint/2010/main" val="261683097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1AA5266-72FE-4BAB-B445-E0970CE09BF0}"/>
              </a:ext>
            </a:extLst>
          </p:cNvPr>
          <p:cNvSpPr>
            <a:spLocks noGrp="1"/>
          </p:cNvSpPr>
          <p:nvPr>
            <p:ph type="title"/>
          </p:nvPr>
        </p:nvSpPr>
        <p:spPr/>
        <p:txBody>
          <a:bodyPr/>
          <a:lstStyle/>
          <a:p>
            <a:r>
              <a:rPr lang="en-US" dirty="0"/>
              <a:t>recommendations</a:t>
            </a:r>
          </a:p>
        </p:txBody>
      </p:sp>
      <p:sp>
        <p:nvSpPr>
          <p:cNvPr id="4" name="Content Placeholder 3">
            <a:extLst>
              <a:ext uri="{FF2B5EF4-FFF2-40B4-BE49-F238E27FC236}">
                <a16:creationId xmlns:a16="http://schemas.microsoft.com/office/drawing/2014/main" id="{8F667F7D-2BBC-48AB-B660-9BA920ABB096}"/>
              </a:ext>
            </a:extLst>
          </p:cNvPr>
          <p:cNvSpPr>
            <a:spLocks noGrp="1"/>
          </p:cNvSpPr>
          <p:nvPr>
            <p:ph idx="1"/>
          </p:nvPr>
        </p:nvSpPr>
        <p:spPr/>
        <p:txBody>
          <a:bodyPr>
            <a:normAutofit/>
          </a:bodyPr>
          <a:lstStyle/>
          <a:p>
            <a:r>
              <a:rPr lang="en-US" sz="3600" dirty="0"/>
              <a:t>Suggest the investigator NOT make disciplinary recommendations</a:t>
            </a:r>
          </a:p>
          <a:p>
            <a:r>
              <a:rPr lang="en-US" sz="3600" dirty="0"/>
              <a:t>Suggest the investigator NOT play lawyer unless, of course, the investigator </a:t>
            </a:r>
            <a:r>
              <a:rPr lang="en-US" sz="3600" i="1" dirty="0"/>
              <a:t>is</a:t>
            </a:r>
            <a:r>
              <a:rPr lang="en-US" sz="3600" dirty="0"/>
              <a:t> a lawyer</a:t>
            </a:r>
          </a:p>
          <a:p>
            <a:pPr marL="0" indent="0">
              <a:buNone/>
            </a:pPr>
            <a:endParaRPr lang="en-US" sz="2400" dirty="0"/>
          </a:p>
        </p:txBody>
      </p:sp>
    </p:spTree>
    <p:extLst>
      <p:ext uri="{BB962C8B-B14F-4D97-AF65-F5344CB8AC3E}">
        <p14:creationId xmlns:p14="http://schemas.microsoft.com/office/powerpoint/2010/main" val="127356016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07FB7-1336-48E8-A0FC-DEA724F1F9A8}"/>
              </a:ext>
            </a:extLst>
          </p:cNvPr>
          <p:cNvSpPr>
            <a:spLocks noGrp="1"/>
          </p:cNvSpPr>
          <p:nvPr>
            <p:ph type="title"/>
          </p:nvPr>
        </p:nvSpPr>
        <p:spPr>
          <a:xfrm>
            <a:off x="1454239" y="1756130"/>
            <a:ext cx="8643154" cy="1887950"/>
          </a:xfrm>
        </p:spPr>
        <p:txBody>
          <a:bodyPr/>
          <a:lstStyle/>
          <a:p>
            <a:r>
              <a:rPr lang="en-US" b="1" dirty="0"/>
              <a:t>Role of the chief of police</a:t>
            </a:r>
          </a:p>
        </p:txBody>
      </p:sp>
    </p:spTree>
    <p:extLst>
      <p:ext uri="{BB962C8B-B14F-4D97-AF65-F5344CB8AC3E}">
        <p14:creationId xmlns:p14="http://schemas.microsoft.com/office/powerpoint/2010/main" val="3259014471"/>
      </p:ext>
    </p:extLst>
  </p:cSld>
  <p:clrMapOvr>
    <a:masterClrMapping/>
  </p:clrMapOvr>
  <p:transition spd="med">
    <p:pull/>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1AA5266-72FE-4BAB-B445-E0970CE09BF0}"/>
              </a:ext>
            </a:extLst>
          </p:cNvPr>
          <p:cNvSpPr>
            <a:spLocks noGrp="1"/>
          </p:cNvSpPr>
          <p:nvPr>
            <p:ph type="title"/>
          </p:nvPr>
        </p:nvSpPr>
        <p:spPr/>
        <p:txBody>
          <a:bodyPr/>
          <a:lstStyle/>
          <a:p>
            <a:r>
              <a:rPr lang="en-US" dirty="0"/>
              <a:t>Review the report</a:t>
            </a:r>
          </a:p>
        </p:txBody>
      </p:sp>
      <p:sp>
        <p:nvSpPr>
          <p:cNvPr id="4" name="Content Placeholder 3">
            <a:extLst>
              <a:ext uri="{FF2B5EF4-FFF2-40B4-BE49-F238E27FC236}">
                <a16:creationId xmlns:a16="http://schemas.microsoft.com/office/drawing/2014/main" id="{8F667F7D-2BBC-48AB-B660-9BA920ABB096}"/>
              </a:ext>
            </a:extLst>
          </p:cNvPr>
          <p:cNvSpPr>
            <a:spLocks noGrp="1"/>
          </p:cNvSpPr>
          <p:nvPr>
            <p:ph idx="1"/>
          </p:nvPr>
        </p:nvSpPr>
        <p:spPr/>
        <p:txBody>
          <a:bodyPr>
            <a:normAutofit/>
          </a:bodyPr>
          <a:lstStyle/>
          <a:p>
            <a:r>
              <a:rPr lang="en-US" sz="3200" dirty="0"/>
              <a:t>Make sure you are satisfied that the investigation was thorough</a:t>
            </a:r>
          </a:p>
          <a:p>
            <a:pPr marL="2286000" lvl="5" indent="0">
              <a:buNone/>
            </a:pPr>
            <a:r>
              <a:rPr lang="en-US" sz="3000" u="sng" dirty="0"/>
              <a:t>IF NOT</a:t>
            </a:r>
          </a:p>
          <a:p>
            <a:r>
              <a:rPr lang="en-US" sz="3200" dirty="0"/>
              <a:t>Send it back for supplementation</a:t>
            </a:r>
          </a:p>
        </p:txBody>
      </p:sp>
    </p:spTree>
    <p:extLst>
      <p:ext uri="{BB962C8B-B14F-4D97-AF65-F5344CB8AC3E}">
        <p14:creationId xmlns:p14="http://schemas.microsoft.com/office/powerpoint/2010/main" val="32513332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1AA5266-72FE-4BAB-B445-E0970CE09BF0}"/>
              </a:ext>
            </a:extLst>
          </p:cNvPr>
          <p:cNvSpPr>
            <a:spLocks noGrp="1"/>
          </p:cNvSpPr>
          <p:nvPr>
            <p:ph type="title"/>
          </p:nvPr>
        </p:nvSpPr>
        <p:spPr/>
        <p:txBody>
          <a:bodyPr/>
          <a:lstStyle/>
          <a:p>
            <a:r>
              <a:rPr lang="en-US" dirty="0"/>
              <a:t>Make a preliminary determination</a:t>
            </a:r>
          </a:p>
        </p:txBody>
      </p:sp>
      <p:sp>
        <p:nvSpPr>
          <p:cNvPr id="4" name="Content Placeholder 3">
            <a:extLst>
              <a:ext uri="{FF2B5EF4-FFF2-40B4-BE49-F238E27FC236}">
                <a16:creationId xmlns:a16="http://schemas.microsoft.com/office/drawing/2014/main" id="{8F667F7D-2BBC-48AB-B660-9BA920ABB096}"/>
              </a:ext>
            </a:extLst>
          </p:cNvPr>
          <p:cNvSpPr>
            <a:spLocks noGrp="1"/>
          </p:cNvSpPr>
          <p:nvPr>
            <p:ph idx="1"/>
          </p:nvPr>
        </p:nvSpPr>
        <p:spPr>
          <a:xfrm>
            <a:off x="357930" y="2015732"/>
            <a:ext cx="11476139" cy="3898507"/>
          </a:xfrm>
        </p:spPr>
        <p:txBody>
          <a:bodyPr>
            <a:normAutofit/>
          </a:bodyPr>
          <a:lstStyle/>
          <a:p>
            <a:r>
              <a:rPr lang="en-US" sz="3200" dirty="0"/>
              <a:t>Does it appear that the allegations are sustained on the facts and evidence as presented in the report – If not, notify the officer that the matter is closed and a determination has been made that the allegations are not sustained.</a:t>
            </a:r>
          </a:p>
          <a:p>
            <a:r>
              <a:rPr lang="en-US" sz="3200" dirty="0"/>
              <a:t>Remember: The complainant should be notified that the investigation is finished </a:t>
            </a:r>
          </a:p>
        </p:txBody>
      </p:sp>
    </p:spTree>
    <p:extLst>
      <p:ext uri="{BB962C8B-B14F-4D97-AF65-F5344CB8AC3E}">
        <p14:creationId xmlns:p14="http://schemas.microsoft.com/office/powerpoint/2010/main" val="203064352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898CA61-CC25-4B4E-AA94-75E321037956}"/>
              </a:ext>
            </a:extLst>
          </p:cNvPr>
          <p:cNvSpPr txBox="1"/>
          <p:nvPr/>
        </p:nvSpPr>
        <p:spPr>
          <a:xfrm>
            <a:off x="1868556" y="2105367"/>
            <a:ext cx="9674087" cy="830997"/>
          </a:xfrm>
          <a:prstGeom prst="rect">
            <a:avLst/>
          </a:prstGeom>
          <a:noFill/>
        </p:spPr>
        <p:txBody>
          <a:bodyPr wrap="square" rtlCol="0">
            <a:spAutoFit/>
          </a:bodyPr>
          <a:lstStyle/>
          <a:p>
            <a:r>
              <a:rPr lang="en-US" sz="4800" i="1" dirty="0"/>
              <a:t>In the Alternative . . . </a:t>
            </a:r>
          </a:p>
        </p:txBody>
      </p:sp>
    </p:spTree>
    <p:extLst>
      <p:ext uri="{BB962C8B-B14F-4D97-AF65-F5344CB8AC3E}">
        <p14:creationId xmlns:p14="http://schemas.microsoft.com/office/powerpoint/2010/main" val="3722839662"/>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52" name="Rectangle 51">
            <a:extLst>
              <a:ext uri="{FF2B5EF4-FFF2-40B4-BE49-F238E27FC236}">
                <a16:creationId xmlns:a16="http://schemas.microsoft.com/office/drawing/2014/main" id="{0CABCAE3-64FC-4149-819F-2C18128241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pic>
        <p:nvPicPr>
          <p:cNvPr id="54" name="Picture 53">
            <a:extLst>
              <a:ext uri="{FF2B5EF4-FFF2-40B4-BE49-F238E27FC236}">
                <a16:creationId xmlns:a16="http://schemas.microsoft.com/office/drawing/2014/main" id="{012FDCFE-9AD2-4D8A-8CBF-B3AA37EBF6D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56" name="Straight Connector 55">
            <a:extLst>
              <a:ext uri="{FF2B5EF4-FFF2-40B4-BE49-F238E27FC236}">
                <a16:creationId xmlns:a16="http://schemas.microsoft.com/office/drawing/2014/main" id="{FBD463FC-4CA8-4FF4-85A3-AF9F4B98D2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BECF35C3-8B44-4F4B-BD25-4C01823DB2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60" name="Rectangle 59">
            <a:extLst>
              <a:ext uri="{FF2B5EF4-FFF2-40B4-BE49-F238E27FC236}">
                <a16:creationId xmlns:a16="http://schemas.microsoft.com/office/drawing/2014/main" id="{D0712110-0BC1-4B31-B3BB-63B44222E8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1">
            <a:extLst>
              <a:ext uri="{FF2B5EF4-FFF2-40B4-BE49-F238E27FC236}">
                <a16:creationId xmlns:a16="http://schemas.microsoft.com/office/drawing/2014/main" id="{4466B5F3-C053-4580-B04A-1EF9498882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Title 1">
            <a:extLst>
              <a:ext uri="{FF2B5EF4-FFF2-40B4-BE49-F238E27FC236}">
                <a16:creationId xmlns:a16="http://schemas.microsoft.com/office/drawing/2014/main" id="{CF2A76CC-76A1-4540-8A64-687550A198A4}"/>
              </a:ext>
            </a:extLst>
          </p:cNvPr>
          <p:cNvSpPr>
            <a:spLocks noGrp="1"/>
          </p:cNvSpPr>
          <p:nvPr>
            <p:ph type="title"/>
          </p:nvPr>
        </p:nvSpPr>
        <p:spPr>
          <a:xfrm>
            <a:off x="1452616" y="962902"/>
            <a:ext cx="4176384" cy="2380828"/>
          </a:xfrm>
        </p:spPr>
        <p:txBody>
          <a:bodyPr vert="horz" lIns="91440" tIns="45720" rIns="91440" bIns="0" rtlCol="0" anchor="b">
            <a:normAutofit/>
          </a:bodyPr>
          <a:lstStyle/>
          <a:p>
            <a:r>
              <a:rPr lang="en-US" sz="4800" dirty="0"/>
              <a:t>Citizen complaints</a:t>
            </a:r>
          </a:p>
        </p:txBody>
      </p:sp>
      <p:cxnSp>
        <p:nvCxnSpPr>
          <p:cNvPr id="64" name="Straight Connector 63">
            <a:extLst>
              <a:ext uri="{FF2B5EF4-FFF2-40B4-BE49-F238E27FC236}">
                <a16:creationId xmlns:a16="http://schemas.microsoft.com/office/drawing/2014/main" id="{FA6123F2-4B61-414F-A7E5-5B7828EACAE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2617" y="3528543"/>
            <a:ext cx="4171479"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18" name="Graphic 17" descr="Man">
            <a:extLst>
              <a:ext uri="{FF2B5EF4-FFF2-40B4-BE49-F238E27FC236}">
                <a16:creationId xmlns:a16="http://schemas.microsoft.com/office/drawing/2014/main" id="{34F739E8-21BA-426E-B249-3BC2BCA98EE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44251" y="805583"/>
            <a:ext cx="4660762" cy="4660762"/>
          </a:xfrm>
          <a:prstGeom prst="rect">
            <a:avLst/>
          </a:prstGeom>
        </p:spPr>
      </p:pic>
      <p:pic>
        <p:nvPicPr>
          <p:cNvPr id="66" name="Picture 65">
            <a:extLst>
              <a:ext uri="{FF2B5EF4-FFF2-40B4-BE49-F238E27FC236}">
                <a16:creationId xmlns:a16="http://schemas.microsoft.com/office/drawing/2014/main" id="{25CED634-E2D0-4AB7-96DD-816C9B52C5C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68" name="Straight Connector 67">
            <a:extLst>
              <a:ext uri="{FF2B5EF4-FFF2-40B4-BE49-F238E27FC236}">
                <a16:creationId xmlns:a16="http://schemas.microsoft.com/office/drawing/2014/main" id="{FCDDCDFB-696D-4FDF-9B58-24F71B7C37B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5544847"/>
      </p:ext>
    </p:extLst>
  </p:cSld>
  <p:clrMapOvr>
    <a:masterClrMapping/>
  </p:clrMapOvr>
  <p:transition spd="med">
    <p:pull/>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1AA5266-72FE-4BAB-B445-E0970CE09BF0}"/>
              </a:ext>
            </a:extLst>
          </p:cNvPr>
          <p:cNvSpPr>
            <a:spLocks noGrp="1"/>
          </p:cNvSpPr>
          <p:nvPr>
            <p:ph type="title"/>
          </p:nvPr>
        </p:nvSpPr>
        <p:spPr/>
        <p:txBody>
          <a:bodyPr/>
          <a:lstStyle/>
          <a:p>
            <a:r>
              <a:rPr lang="en-US" dirty="0"/>
              <a:t>Pre-determination conference</a:t>
            </a:r>
            <a:br>
              <a:rPr lang="en-US" dirty="0"/>
            </a:br>
            <a:r>
              <a:rPr lang="en-US" sz="2400" dirty="0"/>
              <a:t>notify the officer in writing that:</a:t>
            </a:r>
          </a:p>
        </p:txBody>
      </p:sp>
      <p:sp>
        <p:nvSpPr>
          <p:cNvPr id="5" name="Content Placeholder 4">
            <a:extLst>
              <a:ext uri="{FF2B5EF4-FFF2-40B4-BE49-F238E27FC236}">
                <a16:creationId xmlns:a16="http://schemas.microsoft.com/office/drawing/2014/main" id="{20EA31A1-9148-48AF-95E3-B718B4DD18A1}"/>
              </a:ext>
            </a:extLst>
          </p:cNvPr>
          <p:cNvSpPr>
            <a:spLocks noGrp="1"/>
          </p:cNvSpPr>
          <p:nvPr>
            <p:ph sz="half" idx="1"/>
          </p:nvPr>
        </p:nvSpPr>
        <p:spPr/>
        <p:txBody>
          <a:bodyPr/>
          <a:lstStyle/>
          <a:p>
            <a:r>
              <a:rPr lang="en-US" dirty="0"/>
              <a:t>The investigation is completed – attach a copy</a:t>
            </a:r>
          </a:p>
          <a:p>
            <a:r>
              <a:rPr lang="en-US" dirty="0"/>
              <a:t>The facts as developed, if not otherwise explained, would appear to support a violation of one or more policies</a:t>
            </a:r>
          </a:p>
          <a:p>
            <a:r>
              <a:rPr lang="en-US" dirty="0"/>
              <a:t>Set up a time for a pre-determination conference</a:t>
            </a:r>
          </a:p>
        </p:txBody>
      </p:sp>
      <p:sp>
        <p:nvSpPr>
          <p:cNvPr id="6" name="Content Placeholder 5">
            <a:extLst>
              <a:ext uri="{FF2B5EF4-FFF2-40B4-BE49-F238E27FC236}">
                <a16:creationId xmlns:a16="http://schemas.microsoft.com/office/drawing/2014/main" id="{A94E0283-8B19-4ECF-B556-5C0BD519A270}"/>
              </a:ext>
            </a:extLst>
          </p:cNvPr>
          <p:cNvSpPr>
            <a:spLocks noGrp="1"/>
          </p:cNvSpPr>
          <p:nvPr>
            <p:ph sz="half" idx="2"/>
          </p:nvPr>
        </p:nvSpPr>
        <p:spPr/>
        <p:txBody>
          <a:bodyPr/>
          <a:lstStyle/>
          <a:p>
            <a:r>
              <a:rPr lang="en-US" dirty="0"/>
              <a:t>Reiterate the officer’s continued rights under </a:t>
            </a:r>
            <a:r>
              <a:rPr lang="en-US" i="1" dirty="0"/>
              <a:t>Weingart</a:t>
            </a:r>
            <a:r>
              <a:rPr lang="en-US" dirty="0"/>
              <a:t>en i.e. right to representation at the pre-determination hearing</a:t>
            </a:r>
          </a:p>
          <a:p>
            <a:r>
              <a:rPr lang="en-US" dirty="0"/>
              <a:t>Record the pre-determination hearing – officer also has a right to record the hearing. </a:t>
            </a:r>
          </a:p>
        </p:txBody>
      </p:sp>
    </p:spTree>
    <p:extLst>
      <p:ext uri="{BB962C8B-B14F-4D97-AF65-F5344CB8AC3E}">
        <p14:creationId xmlns:p14="http://schemas.microsoft.com/office/powerpoint/2010/main" val="365725924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animEffect transition="in" filter="fade">
                                      <p:cBhvr>
                                        <p:cTn id="2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21A94C6-F20D-43EC-B401-1DF7E90E2F07}"/>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1051823" y="1279445"/>
            <a:ext cx="2221607" cy="2216067"/>
          </a:xfrm>
          <a:prstGeom prst="rect">
            <a:avLst/>
          </a:prstGeom>
        </p:spPr>
      </p:pic>
      <p:sp>
        <p:nvSpPr>
          <p:cNvPr id="4" name="Rectangle 3">
            <a:extLst>
              <a:ext uri="{FF2B5EF4-FFF2-40B4-BE49-F238E27FC236}">
                <a16:creationId xmlns:a16="http://schemas.microsoft.com/office/drawing/2014/main" id="{2642ACDD-145D-4D9E-89FD-1807AA990021}"/>
              </a:ext>
            </a:extLst>
          </p:cNvPr>
          <p:cNvSpPr/>
          <p:nvPr/>
        </p:nvSpPr>
        <p:spPr>
          <a:xfrm rot="20983700">
            <a:off x="1328103" y="1734883"/>
            <a:ext cx="1669048" cy="923330"/>
          </a:xfrm>
          <a:prstGeom prst="rect">
            <a:avLst/>
          </a:prstGeom>
          <a:noFill/>
        </p:spPr>
        <p:txBody>
          <a:bodyPr wrap="non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rPr>
              <a:t>Note</a:t>
            </a:r>
          </a:p>
        </p:txBody>
      </p:sp>
      <p:sp>
        <p:nvSpPr>
          <p:cNvPr id="5" name="TextBox 4">
            <a:extLst>
              <a:ext uri="{FF2B5EF4-FFF2-40B4-BE49-F238E27FC236}">
                <a16:creationId xmlns:a16="http://schemas.microsoft.com/office/drawing/2014/main" id="{43FB6B88-A6A0-49F7-A981-3BEA3BCEEC26}"/>
              </a:ext>
            </a:extLst>
          </p:cNvPr>
          <p:cNvSpPr txBox="1"/>
          <p:nvPr/>
        </p:nvSpPr>
        <p:spPr>
          <a:xfrm>
            <a:off x="3776870" y="1417983"/>
            <a:ext cx="6970643" cy="3046988"/>
          </a:xfrm>
          <a:prstGeom prst="rect">
            <a:avLst/>
          </a:prstGeom>
          <a:noFill/>
        </p:spPr>
        <p:txBody>
          <a:bodyPr wrap="square" rtlCol="0">
            <a:spAutoFit/>
          </a:bodyPr>
          <a:lstStyle/>
          <a:p>
            <a:r>
              <a:rPr lang="en-US" sz="2400" dirty="0"/>
              <a:t>The Courts have held that where an officer has an appeal right, such as under a CBA’s grievance provision, the pre-determination hearing does not need to be elaborate – it is designed to serve as a “preliminary check” against an erroneous decision.</a:t>
            </a:r>
          </a:p>
          <a:p>
            <a:endParaRPr lang="en-US" sz="2400" dirty="0"/>
          </a:p>
          <a:p>
            <a:r>
              <a:rPr lang="en-US" sz="2400" dirty="0"/>
              <a:t>See </a:t>
            </a:r>
            <a:r>
              <a:rPr lang="en-US" sz="2400" i="1" dirty="0"/>
              <a:t>Hennigh v. City of Shawnee</a:t>
            </a:r>
            <a:r>
              <a:rPr lang="en-US" sz="2400" dirty="0"/>
              <a:t>, 155 F.3d 124 (10</a:t>
            </a:r>
            <a:r>
              <a:rPr lang="en-US" sz="2400" baseline="30000" dirty="0"/>
              <a:t>th</a:t>
            </a:r>
            <a:r>
              <a:rPr lang="en-US" sz="2400" dirty="0"/>
              <a:t> Cir. 1998)</a:t>
            </a:r>
          </a:p>
        </p:txBody>
      </p:sp>
    </p:spTree>
    <p:extLst>
      <p:ext uri="{BB962C8B-B14F-4D97-AF65-F5344CB8AC3E}">
        <p14:creationId xmlns:p14="http://schemas.microsoft.com/office/powerpoint/2010/main" val="231500286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1AA5266-72FE-4BAB-B445-E0970CE09BF0}"/>
              </a:ext>
            </a:extLst>
          </p:cNvPr>
          <p:cNvSpPr>
            <a:spLocks noGrp="1"/>
          </p:cNvSpPr>
          <p:nvPr>
            <p:ph type="title"/>
          </p:nvPr>
        </p:nvSpPr>
        <p:spPr/>
        <p:txBody>
          <a:bodyPr/>
          <a:lstStyle/>
          <a:p>
            <a:r>
              <a:rPr lang="en-US" dirty="0"/>
              <a:t>Make a final determination</a:t>
            </a:r>
          </a:p>
        </p:txBody>
      </p:sp>
      <p:sp>
        <p:nvSpPr>
          <p:cNvPr id="4" name="Content Placeholder 3">
            <a:extLst>
              <a:ext uri="{FF2B5EF4-FFF2-40B4-BE49-F238E27FC236}">
                <a16:creationId xmlns:a16="http://schemas.microsoft.com/office/drawing/2014/main" id="{8F667F7D-2BBC-48AB-B660-9BA920ABB096}"/>
              </a:ext>
            </a:extLst>
          </p:cNvPr>
          <p:cNvSpPr>
            <a:spLocks noGrp="1"/>
          </p:cNvSpPr>
          <p:nvPr>
            <p:ph idx="1"/>
          </p:nvPr>
        </p:nvSpPr>
        <p:spPr/>
        <p:txBody>
          <a:bodyPr>
            <a:normAutofit/>
          </a:bodyPr>
          <a:lstStyle/>
          <a:p>
            <a:r>
              <a:rPr lang="en-US" sz="3200" dirty="0"/>
              <a:t>Determine whether violations have occurred</a:t>
            </a:r>
          </a:p>
          <a:p>
            <a:r>
              <a:rPr lang="en-US" sz="3200" dirty="0"/>
              <a:t>Depending on the form of government and the authority of the Chief:                                                    	Send a cover letter to the City via: 	</a:t>
            </a:r>
          </a:p>
          <a:p>
            <a:pPr marL="457200" lvl="1" indent="0">
              <a:buNone/>
            </a:pPr>
            <a:r>
              <a:rPr lang="en-US" sz="3000" dirty="0"/>
              <a:t>	City Manager/Mayor/Board of Trustees</a:t>
            </a:r>
          </a:p>
        </p:txBody>
      </p:sp>
    </p:spTree>
    <p:extLst>
      <p:ext uri="{BB962C8B-B14F-4D97-AF65-F5344CB8AC3E}">
        <p14:creationId xmlns:p14="http://schemas.microsoft.com/office/powerpoint/2010/main" val="38923037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fade">
                                      <p:cBhvr>
                                        <p:cTn id="15"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1AA5266-72FE-4BAB-B445-E0970CE09BF0}"/>
              </a:ext>
            </a:extLst>
          </p:cNvPr>
          <p:cNvSpPr>
            <a:spLocks noGrp="1"/>
          </p:cNvSpPr>
          <p:nvPr>
            <p:ph type="title" idx="4294967295"/>
          </p:nvPr>
        </p:nvSpPr>
        <p:spPr>
          <a:xfrm>
            <a:off x="1293812" y="113810"/>
            <a:ext cx="9604375" cy="579438"/>
          </a:xfrm>
        </p:spPr>
        <p:txBody>
          <a:bodyPr/>
          <a:lstStyle/>
          <a:p>
            <a:pPr algn="ctr"/>
            <a:r>
              <a:rPr lang="en-US" u="sng" dirty="0"/>
              <a:t>SEVEN TESTS for just cause</a:t>
            </a:r>
          </a:p>
        </p:txBody>
      </p:sp>
      <p:sp>
        <p:nvSpPr>
          <p:cNvPr id="4" name="Content Placeholder 3">
            <a:extLst>
              <a:ext uri="{FF2B5EF4-FFF2-40B4-BE49-F238E27FC236}">
                <a16:creationId xmlns:a16="http://schemas.microsoft.com/office/drawing/2014/main" id="{8F667F7D-2BBC-48AB-B660-9BA920ABB096}"/>
              </a:ext>
            </a:extLst>
          </p:cNvPr>
          <p:cNvSpPr>
            <a:spLocks noGrp="1"/>
          </p:cNvSpPr>
          <p:nvPr>
            <p:ph idx="4294967295"/>
          </p:nvPr>
        </p:nvSpPr>
        <p:spPr>
          <a:xfrm>
            <a:off x="587226" y="2419251"/>
            <a:ext cx="11017541" cy="3449638"/>
          </a:xfrm>
        </p:spPr>
        <p:txBody>
          <a:bodyPr>
            <a:normAutofit fontScale="92500" lnSpcReduction="20000"/>
          </a:bodyPr>
          <a:lstStyle/>
          <a:p>
            <a:r>
              <a:rPr lang="en-US" sz="3200" u="sng" dirty="0"/>
              <a:t>1. Fair Notice:</a:t>
            </a:r>
            <a:r>
              <a:rPr lang="en-US" sz="3200" dirty="0"/>
              <a:t> As a general rule, an employer may not discipline an employee for violating a rule or standard whose nature and penalties have not been made known.</a:t>
            </a:r>
          </a:p>
          <a:p>
            <a:r>
              <a:rPr lang="en-US" sz="3200" dirty="0"/>
              <a:t>However, this doesn’t apply to self-evident misconduct. Such as theft, insubordination, fighting, and sleeping on the job. The rules should be clear and should not be ambiguous or vague, such as do not engage in “boisterous conduct” or do not exercise “poor judgment”</a:t>
            </a:r>
          </a:p>
        </p:txBody>
      </p:sp>
      <p:sp>
        <p:nvSpPr>
          <p:cNvPr id="2" name="TextBox 1">
            <a:extLst>
              <a:ext uri="{FF2B5EF4-FFF2-40B4-BE49-F238E27FC236}">
                <a16:creationId xmlns:a16="http://schemas.microsoft.com/office/drawing/2014/main" id="{99386E4F-FA9F-1DA3-37FF-7096D48EDF97}"/>
              </a:ext>
            </a:extLst>
          </p:cNvPr>
          <p:cNvSpPr txBox="1"/>
          <p:nvPr/>
        </p:nvSpPr>
        <p:spPr>
          <a:xfrm>
            <a:off x="785766" y="730025"/>
            <a:ext cx="10620463" cy="1523494"/>
          </a:xfrm>
          <a:prstGeom prst="rect">
            <a:avLst/>
          </a:prstGeom>
          <a:noFill/>
        </p:spPr>
        <p:txBody>
          <a:bodyPr wrap="square" rtlCol="0">
            <a:spAutoFit/>
          </a:bodyPr>
          <a:lstStyle/>
          <a:p>
            <a:r>
              <a:rPr lang="en-US" sz="2500" dirty="0"/>
              <a:t>In 1964, Arbitrator Carroll Daugherty created “The seven tests of just cause” standard  to support discipline in the form of seven questions – These are good “guidelines” to consider.</a:t>
            </a:r>
          </a:p>
          <a:p>
            <a:endParaRPr lang="en-US" dirty="0"/>
          </a:p>
        </p:txBody>
      </p:sp>
    </p:spTree>
    <p:extLst>
      <p:ext uri="{BB962C8B-B14F-4D97-AF65-F5344CB8AC3E}">
        <p14:creationId xmlns:p14="http://schemas.microsoft.com/office/powerpoint/2010/main" val="403749130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1AA5266-72FE-4BAB-B445-E0970CE09BF0}"/>
              </a:ext>
            </a:extLst>
          </p:cNvPr>
          <p:cNvSpPr>
            <a:spLocks noGrp="1"/>
          </p:cNvSpPr>
          <p:nvPr>
            <p:ph type="title" idx="4294967295"/>
          </p:nvPr>
        </p:nvSpPr>
        <p:spPr>
          <a:xfrm>
            <a:off x="1293812" y="113810"/>
            <a:ext cx="9604375" cy="579438"/>
          </a:xfrm>
        </p:spPr>
        <p:txBody>
          <a:bodyPr/>
          <a:lstStyle/>
          <a:p>
            <a:pPr algn="ctr"/>
            <a:r>
              <a:rPr lang="en-US" u="sng" dirty="0"/>
              <a:t>SEVEN TESTS for just cause</a:t>
            </a:r>
          </a:p>
        </p:txBody>
      </p:sp>
      <p:sp>
        <p:nvSpPr>
          <p:cNvPr id="4" name="Content Placeholder 3">
            <a:extLst>
              <a:ext uri="{FF2B5EF4-FFF2-40B4-BE49-F238E27FC236}">
                <a16:creationId xmlns:a16="http://schemas.microsoft.com/office/drawing/2014/main" id="{8F667F7D-2BBC-48AB-B660-9BA920ABB096}"/>
              </a:ext>
            </a:extLst>
          </p:cNvPr>
          <p:cNvSpPr>
            <a:spLocks noGrp="1"/>
          </p:cNvSpPr>
          <p:nvPr>
            <p:ph idx="4294967295"/>
          </p:nvPr>
        </p:nvSpPr>
        <p:spPr>
          <a:xfrm>
            <a:off x="587228" y="1490203"/>
            <a:ext cx="11017541" cy="3449638"/>
          </a:xfrm>
        </p:spPr>
        <p:txBody>
          <a:bodyPr>
            <a:normAutofit lnSpcReduction="10000"/>
          </a:bodyPr>
          <a:lstStyle/>
          <a:p>
            <a:r>
              <a:rPr lang="en-US" sz="3200" u="sng" dirty="0"/>
              <a:t>2. Prior Enforcement:</a:t>
            </a:r>
            <a:r>
              <a:rPr lang="en-US" sz="3200" dirty="0"/>
              <a:t> An employee may not be penalized for violating a rule or standard that the employer has failed to enforce for a prolonged period. </a:t>
            </a:r>
          </a:p>
          <a:p>
            <a:r>
              <a:rPr lang="en-US" sz="3200" dirty="0"/>
              <a:t>However, an employer who has not enforced a rule in the past can “reset” its policy with proper notification to employees that it will punish all offenders in the future. </a:t>
            </a:r>
          </a:p>
        </p:txBody>
      </p:sp>
    </p:spTree>
    <p:extLst>
      <p:ext uri="{BB962C8B-B14F-4D97-AF65-F5344CB8AC3E}">
        <p14:creationId xmlns:p14="http://schemas.microsoft.com/office/powerpoint/2010/main" val="159184393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1AA5266-72FE-4BAB-B445-E0970CE09BF0}"/>
              </a:ext>
            </a:extLst>
          </p:cNvPr>
          <p:cNvSpPr>
            <a:spLocks noGrp="1"/>
          </p:cNvSpPr>
          <p:nvPr>
            <p:ph type="title" idx="4294967295"/>
          </p:nvPr>
        </p:nvSpPr>
        <p:spPr>
          <a:xfrm>
            <a:off x="1293812" y="113810"/>
            <a:ext cx="9604375" cy="579438"/>
          </a:xfrm>
        </p:spPr>
        <p:txBody>
          <a:bodyPr/>
          <a:lstStyle/>
          <a:p>
            <a:pPr algn="ctr"/>
            <a:r>
              <a:rPr lang="en-US" u="sng" dirty="0"/>
              <a:t>SEVEN TESTS for just cause</a:t>
            </a:r>
          </a:p>
        </p:txBody>
      </p:sp>
      <p:sp>
        <p:nvSpPr>
          <p:cNvPr id="4" name="Content Placeholder 3">
            <a:extLst>
              <a:ext uri="{FF2B5EF4-FFF2-40B4-BE49-F238E27FC236}">
                <a16:creationId xmlns:a16="http://schemas.microsoft.com/office/drawing/2014/main" id="{8F667F7D-2BBC-48AB-B660-9BA920ABB096}"/>
              </a:ext>
            </a:extLst>
          </p:cNvPr>
          <p:cNvSpPr>
            <a:spLocks noGrp="1"/>
          </p:cNvSpPr>
          <p:nvPr>
            <p:ph idx="4294967295"/>
          </p:nvPr>
        </p:nvSpPr>
        <p:spPr>
          <a:xfrm>
            <a:off x="587228" y="1490203"/>
            <a:ext cx="11017541" cy="3449638"/>
          </a:xfrm>
        </p:spPr>
        <p:txBody>
          <a:bodyPr>
            <a:normAutofit/>
          </a:bodyPr>
          <a:lstStyle/>
          <a:p>
            <a:r>
              <a:rPr lang="en-US" sz="3200" u="sng" dirty="0"/>
              <a:t>3. Due Process: </a:t>
            </a:r>
            <a:r>
              <a:rPr lang="en-US" sz="3200" dirty="0"/>
              <a:t>An employer must conduct an interview or a hearing before issuing discipline, and must take action as promptly as possible where the Employee has a vested property right in employment. </a:t>
            </a:r>
          </a:p>
        </p:txBody>
      </p:sp>
    </p:spTree>
    <p:extLst>
      <p:ext uri="{BB962C8B-B14F-4D97-AF65-F5344CB8AC3E}">
        <p14:creationId xmlns:p14="http://schemas.microsoft.com/office/powerpoint/2010/main" val="426722121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1AA5266-72FE-4BAB-B445-E0970CE09BF0}"/>
              </a:ext>
            </a:extLst>
          </p:cNvPr>
          <p:cNvSpPr>
            <a:spLocks noGrp="1"/>
          </p:cNvSpPr>
          <p:nvPr>
            <p:ph type="title" idx="4294967295"/>
          </p:nvPr>
        </p:nvSpPr>
        <p:spPr>
          <a:xfrm>
            <a:off x="1293812" y="113810"/>
            <a:ext cx="9604375" cy="579438"/>
          </a:xfrm>
        </p:spPr>
        <p:txBody>
          <a:bodyPr/>
          <a:lstStyle/>
          <a:p>
            <a:pPr algn="ctr"/>
            <a:r>
              <a:rPr lang="en-US" u="sng" dirty="0"/>
              <a:t>SEVEN TESTS for just cause</a:t>
            </a:r>
          </a:p>
        </p:txBody>
      </p:sp>
      <p:sp>
        <p:nvSpPr>
          <p:cNvPr id="4" name="Content Placeholder 3">
            <a:extLst>
              <a:ext uri="{FF2B5EF4-FFF2-40B4-BE49-F238E27FC236}">
                <a16:creationId xmlns:a16="http://schemas.microsoft.com/office/drawing/2014/main" id="{8F667F7D-2BBC-48AB-B660-9BA920ABB096}"/>
              </a:ext>
            </a:extLst>
          </p:cNvPr>
          <p:cNvSpPr>
            <a:spLocks noGrp="1"/>
          </p:cNvSpPr>
          <p:nvPr>
            <p:ph idx="4294967295"/>
          </p:nvPr>
        </p:nvSpPr>
        <p:spPr>
          <a:xfrm>
            <a:off x="587228" y="1490203"/>
            <a:ext cx="11017541" cy="3449638"/>
          </a:xfrm>
        </p:spPr>
        <p:txBody>
          <a:bodyPr>
            <a:normAutofit lnSpcReduction="10000"/>
          </a:bodyPr>
          <a:lstStyle/>
          <a:p>
            <a:r>
              <a:rPr lang="en-US" sz="3200" u="sng" dirty="0"/>
              <a:t>4.Credible Evidence: </a:t>
            </a:r>
            <a:r>
              <a:rPr lang="en-US" sz="3200" dirty="0"/>
              <a:t>Charges must be proven by credible evidence.</a:t>
            </a:r>
          </a:p>
          <a:p>
            <a:r>
              <a:rPr lang="en-US" sz="3200" dirty="0"/>
              <a:t>An employer should not discipline an employee based on a rumor, speculation, or gossip. The employer has the burden of proof regarding the alleged misconduct and the appropriate penalty. </a:t>
            </a:r>
          </a:p>
        </p:txBody>
      </p:sp>
    </p:spTree>
    <p:extLst>
      <p:ext uri="{BB962C8B-B14F-4D97-AF65-F5344CB8AC3E}">
        <p14:creationId xmlns:p14="http://schemas.microsoft.com/office/powerpoint/2010/main" val="285804123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1AA5266-72FE-4BAB-B445-E0970CE09BF0}"/>
              </a:ext>
            </a:extLst>
          </p:cNvPr>
          <p:cNvSpPr>
            <a:spLocks noGrp="1"/>
          </p:cNvSpPr>
          <p:nvPr>
            <p:ph type="title" idx="4294967295"/>
          </p:nvPr>
        </p:nvSpPr>
        <p:spPr>
          <a:xfrm>
            <a:off x="1293812" y="113810"/>
            <a:ext cx="9604375" cy="579438"/>
          </a:xfrm>
        </p:spPr>
        <p:txBody>
          <a:bodyPr/>
          <a:lstStyle/>
          <a:p>
            <a:pPr algn="ctr"/>
            <a:r>
              <a:rPr lang="en-US" u="sng" dirty="0"/>
              <a:t>SEVEN TESTS for just cause</a:t>
            </a:r>
          </a:p>
        </p:txBody>
      </p:sp>
      <p:sp>
        <p:nvSpPr>
          <p:cNvPr id="4" name="Content Placeholder 3">
            <a:extLst>
              <a:ext uri="{FF2B5EF4-FFF2-40B4-BE49-F238E27FC236}">
                <a16:creationId xmlns:a16="http://schemas.microsoft.com/office/drawing/2014/main" id="{8F667F7D-2BBC-48AB-B660-9BA920ABB096}"/>
              </a:ext>
            </a:extLst>
          </p:cNvPr>
          <p:cNvSpPr>
            <a:spLocks noGrp="1"/>
          </p:cNvSpPr>
          <p:nvPr>
            <p:ph idx="4294967295"/>
          </p:nvPr>
        </p:nvSpPr>
        <p:spPr>
          <a:xfrm>
            <a:off x="587229" y="1397923"/>
            <a:ext cx="11017541" cy="4415647"/>
          </a:xfrm>
        </p:spPr>
        <p:txBody>
          <a:bodyPr>
            <a:normAutofit/>
          </a:bodyPr>
          <a:lstStyle/>
          <a:p>
            <a:r>
              <a:rPr lang="en-US" sz="3200" u="sng" dirty="0"/>
              <a:t>5. Equal Treatment/ Comparable Discipline: </a:t>
            </a:r>
            <a:r>
              <a:rPr lang="en-US" sz="3200" dirty="0"/>
              <a:t>Generally, an employer should not assess a considerably stronger punishment against one employee than it assessed against another known to have committed the same or a substantially similar offense. </a:t>
            </a:r>
          </a:p>
          <a:p>
            <a:pPr lvl="1"/>
            <a:r>
              <a:rPr lang="en-US" sz="3000" dirty="0"/>
              <a:t>However; prior disciplinary history can be considered i.e. progressive discipline.</a:t>
            </a:r>
          </a:p>
        </p:txBody>
      </p:sp>
    </p:spTree>
    <p:extLst>
      <p:ext uri="{BB962C8B-B14F-4D97-AF65-F5344CB8AC3E}">
        <p14:creationId xmlns:p14="http://schemas.microsoft.com/office/powerpoint/2010/main" val="264846042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1AA5266-72FE-4BAB-B445-E0970CE09BF0}"/>
              </a:ext>
            </a:extLst>
          </p:cNvPr>
          <p:cNvSpPr>
            <a:spLocks noGrp="1"/>
          </p:cNvSpPr>
          <p:nvPr>
            <p:ph type="title" idx="4294967295"/>
          </p:nvPr>
        </p:nvSpPr>
        <p:spPr>
          <a:xfrm>
            <a:off x="1293812" y="113810"/>
            <a:ext cx="9604375" cy="579438"/>
          </a:xfrm>
        </p:spPr>
        <p:txBody>
          <a:bodyPr/>
          <a:lstStyle/>
          <a:p>
            <a:pPr algn="ctr"/>
            <a:r>
              <a:rPr lang="en-US" u="sng" dirty="0"/>
              <a:t>SEVEN TESTS for just cause</a:t>
            </a:r>
          </a:p>
        </p:txBody>
      </p:sp>
      <p:sp>
        <p:nvSpPr>
          <p:cNvPr id="4" name="Content Placeholder 3">
            <a:extLst>
              <a:ext uri="{FF2B5EF4-FFF2-40B4-BE49-F238E27FC236}">
                <a16:creationId xmlns:a16="http://schemas.microsoft.com/office/drawing/2014/main" id="{8F667F7D-2BBC-48AB-B660-9BA920ABB096}"/>
              </a:ext>
            </a:extLst>
          </p:cNvPr>
          <p:cNvSpPr>
            <a:spLocks noGrp="1"/>
          </p:cNvSpPr>
          <p:nvPr>
            <p:ph idx="4294967295"/>
          </p:nvPr>
        </p:nvSpPr>
        <p:spPr>
          <a:xfrm>
            <a:off x="587228" y="1490203"/>
            <a:ext cx="11017541" cy="3449638"/>
          </a:xfrm>
        </p:spPr>
        <p:txBody>
          <a:bodyPr>
            <a:normAutofit/>
          </a:bodyPr>
          <a:lstStyle/>
          <a:p>
            <a:r>
              <a:rPr lang="en-US" sz="3200" u="sng" dirty="0"/>
              <a:t>6. Progressive Discipline: </a:t>
            </a:r>
            <a:r>
              <a:rPr lang="en-US" sz="3200" dirty="0"/>
              <a:t>When responding to misconduct that is short of egregious (very serious), an employer should issue the one level of discipline that allows the employee an opportunity to improve. </a:t>
            </a:r>
          </a:p>
        </p:txBody>
      </p:sp>
    </p:spTree>
    <p:extLst>
      <p:ext uri="{BB962C8B-B14F-4D97-AF65-F5344CB8AC3E}">
        <p14:creationId xmlns:p14="http://schemas.microsoft.com/office/powerpoint/2010/main" val="34207802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1AA5266-72FE-4BAB-B445-E0970CE09BF0}"/>
              </a:ext>
            </a:extLst>
          </p:cNvPr>
          <p:cNvSpPr>
            <a:spLocks noGrp="1"/>
          </p:cNvSpPr>
          <p:nvPr>
            <p:ph type="title" idx="4294967295"/>
          </p:nvPr>
        </p:nvSpPr>
        <p:spPr>
          <a:xfrm>
            <a:off x="1293812" y="113810"/>
            <a:ext cx="9604375" cy="579438"/>
          </a:xfrm>
        </p:spPr>
        <p:txBody>
          <a:bodyPr/>
          <a:lstStyle/>
          <a:p>
            <a:pPr algn="ctr"/>
            <a:r>
              <a:rPr lang="en-US" u="sng" dirty="0"/>
              <a:t>SEVEN TESTS for just cause</a:t>
            </a:r>
          </a:p>
        </p:txBody>
      </p:sp>
      <p:sp>
        <p:nvSpPr>
          <p:cNvPr id="4" name="Content Placeholder 3">
            <a:extLst>
              <a:ext uri="{FF2B5EF4-FFF2-40B4-BE49-F238E27FC236}">
                <a16:creationId xmlns:a16="http://schemas.microsoft.com/office/drawing/2014/main" id="{8F667F7D-2BBC-48AB-B660-9BA920ABB096}"/>
              </a:ext>
            </a:extLst>
          </p:cNvPr>
          <p:cNvSpPr>
            <a:spLocks noGrp="1"/>
          </p:cNvSpPr>
          <p:nvPr>
            <p:ph idx="4294967295"/>
          </p:nvPr>
        </p:nvSpPr>
        <p:spPr>
          <a:xfrm>
            <a:off x="587228" y="1490203"/>
            <a:ext cx="11017541" cy="3449638"/>
          </a:xfrm>
        </p:spPr>
        <p:txBody>
          <a:bodyPr>
            <a:normAutofit/>
          </a:bodyPr>
          <a:lstStyle/>
          <a:p>
            <a:r>
              <a:rPr lang="en-US" sz="3200" u="sng" dirty="0"/>
              <a:t>7. Mitigating and Extenuating Circumstances:</a:t>
            </a:r>
            <a:r>
              <a:rPr lang="en-US" sz="3200" dirty="0"/>
              <a:t> Discipline must be proportional to the gravity of the offense, taking into account any mitigating, extenuating, or aggravating circumstances. </a:t>
            </a:r>
          </a:p>
        </p:txBody>
      </p:sp>
    </p:spTree>
    <p:extLst>
      <p:ext uri="{BB962C8B-B14F-4D97-AF65-F5344CB8AC3E}">
        <p14:creationId xmlns:p14="http://schemas.microsoft.com/office/powerpoint/2010/main" val="18900448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08E7A6F0-5CD3-481E-B0F2-E7F99FE675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511290DF-4975-4FCD-8B8D-BBC86B8366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4" name="Title 3">
            <a:extLst>
              <a:ext uri="{FF2B5EF4-FFF2-40B4-BE49-F238E27FC236}">
                <a16:creationId xmlns:a16="http://schemas.microsoft.com/office/drawing/2014/main" id="{5BA2F970-F9E0-4A75-B0DD-666B6D00F060}"/>
              </a:ext>
            </a:extLst>
          </p:cNvPr>
          <p:cNvSpPr>
            <a:spLocks noGrp="1"/>
          </p:cNvSpPr>
          <p:nvPr>
            <p:ph type="title"/>
          </p:nvPr>
        </p:nvSpPr>
        <p:spPr>
          <a:xfrm>
            <a:off x="1451581" y="967819"/>
            <a:ext cx="3202716" cy="2788966"/>
          </a:xfrm>
        </p:spPr>
        <p:txBody>
          <a:bodyPr>
            <a:normAutofit/>
          </a:bodyPr>
          <a:lstStyle/>
          <a:p>
            <a:r>
              <a:rPr lang="en-US" dirty="0"/>
              <a:t>Oral Complaints		</a:t>
            </a:r>
            <a:br>
              <a:rPr lang="en-US" dirty="0"/>
            </a:br>
            <a:br>
              <a:rPr lang="en-US" dirty="0"/>
            </a:br>
            <a:br>
              <a:rPr lang="en-US" dirty="0"/>
            </a:br>
            <a:endParaRPr lang="en-US" dirty="0"/>
          </a:p>
        </p:txBody>
      </p:sp>
      <p:grpSp>
        <p:nvGrpSpPr>
          <p:cNvPr id="21" name="Group 20">
            <a:extLst>
              <a:ext uri="{FF2B5EF4-FFF2-40B4-BE49-F238E27FC236}">
                <a16:creationId xmlns:a16="http://schemas.microsoft.com/office/drawing/2014/main" id="{357CA18A-A333-4DCB-842B-76827D2ECB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100021" y="638300"/>
            <a:ext cx="6409605" cy="4858625"/>
            <a:chOff x="7807230" y="2012810"/>
            <a:chExt cx="3251252" cy="3459865"/>
          </a:xfrm>
        </p:grpSpPr>
        <p:sp>
          <p:nvSpPr>
            <p:cNvPr id="22" name="Rectangle 21">
              <a:extLst>
                <a:ext uri="{FF2B5EF4-FFF2-40B4-BE49-F238E27FC236}">
                  <a16:creationId xmlns:a16="http://schemas.microsoft.com/office/drawing/2014/main" id="{6E785FC3-CE7B-46F8-8C7A-EBBF001EDB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75069D9A-30C7-4159-880C-DD2BDC510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25" name="Rectangle 24">
            <a:extLst>
              <a:ext uri="{FF2B5EF4-FFF2-40B4-BE49-F238E27FC236}">
                <a16:creationId xmlns:a16="http://schemas.microsoft.com/office/drawing/2014/main" id="{D9FE1511-6E1B-4F0E-8FF0-958527181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9891" y="973636"/>
            <a:ext cx="5769864" cy="4187952"/>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Content Placeholder 4">
            <a:extLst>
              <a:ext uri="{FF2B5EF4-FFF2-40B4-BE49-F238E27FC236}">
                <a16:creationId xmlns:a16="http://schemas.microsoft.com/office/drawing/2014/main" id="{04E32225-F24E-4656-9936-C1A7AD5A49C8}"/>
              </a:ext>
            </a:extLst>
          </p:cNvPr>
          <p:cNvSpPr>
            <a:spLocks noGrp="1"/>
          </p:cNvSpPr>
          <p:nvPr>
            <p:ph idx="1"/>
          </p:nvPr>
        </p:nvSpPr>
        <p:spPr>
          <a:xfrm>
            <a:off x="5584483" y="1138228"/>
            <a:ext cx="5440680" cy="3858768"/>
          </a:xfrm>
        </p:spPr>
        <p:txBody>
          <a:bodyPr anchor="t">
            <a:normAutofit/>
          </a:bodyPr>
          <a:lstStyle/>
          <a:p>
            <a:r>
              <a:rPr lang="en-US" sz="2800" dirty="0">
                <a:solidFill>
                  <a:srgbClr val="000000"/>
                </a:solidFill>
              </a:rPr>
              <a:t>Should they be accepted? - YES</a:t>
            </a:r>
          </a:p>
          <a:p>
            <a:r>
              <a:rPr lang="en-US" sz="2800" dirty="0">
                <a:solidFill>
                  <a:srgbClr val="000000"/>
                </a:solidFill>
              </a:rPr>
              <a:t>Why Not?</a:t>
            </a:r>
          </a:p>
          <a:p>
            <a:pPr marL="0" indent="0">
              <a:buNone/>
            </a:pPr>
            <a:endParaRPr lang="en-US" sz="2800" dirty="0">
              <a:solidFill>
                <a:srgbClr val="000000"/>
              </a:solidFill>
            </a:endParaRPr>
          </a:p>
          <a:p>
            <a:pPr marL="0" indent="0" algn="ctr">
              <a:buNone/>
            </a:pPr>
            <a:r>
              <a:rPr lang="en-US" sz="3200" dirty="0">
                <a:solidFill>
                  <a:srgbClr val="000000"/>
                </a:solidFill>
              </a:rPr>
              <a:t>Goal is to be a good partner with the community.</a:t>
            </a:r>
          </a:p>
          <a:p>
            <a:pPr marL="0" indent="0" algn="ctr">
              <a:buNone/>
            </a:pPr>
            <a:r>
              <a:rPr lang="en-US" sz="3200" dirty="0">
                <a:solidFill>
                  <a:srgbClr val="000000"/>
                </a:solidFill>
              </a:rPr>
              <a:t>Reduce the “Fear” factor</a:t>
            </a:r>
          </a:p>
        </p:txBody>
      </p:sp>
      <p:pic>
        <p:nvPicPr>
          <p:cNvPr id="27" name="Picture 26">
            <a:extLst>
              <a:ext uri="{FF2B5EF4-FFF2-40B4-BE49-F238E27FC236}">
                <a16:creationId xmlns:a16="http://schemas.microsoft.com/office/drawing/2014/main" id="{025CEF6D-5E98-4B5C-A10F-7459C1EEF10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9" name="Straight Connector 28">
            <a:extLst>
              <a:ext uri="{FF2B5EF4-FFF2-40B4-BE49-F238E27FC236}">
                <a16:creationId xmlns:a16="http://schemas.microsoft.com/office/drawing/2014/main" id="{05C73161-1E4E-4E6A-91B2-E885CF8FFBA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30213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6">
            <a:extLst>
              <a:ext uri="{FF2B5EF4-FFF2-40B4-BE49-F238E27FC236}">
                <a16:creationId xmlns:a16="http://schemas.microsoft.com/office/drawing/2014/main" id="{601F388F-118E-4E41-9C02-0EAFFCCF921E}"/>
              </a:ext>
            </a:extLst>
          </p:cNvPr>
          <p:cNvSpPr>
            <a:spLocks noGrp="1"/>
          </p:cNvSpPr>
          <p:nvPr>
            <p:ph type="title"/>
          </p:nvPr>
        </p:nvSpPr>
        <p:spPr>
          <a:xfrm>
            <a:off x="1249961" y="1600199"/>
            <a:ext cx="3173482" cy="4297680"/>
          </a:xfrm>
        </p:spPr>
        <p:txBody>
          <a:bodyPr anchor="ctr">
            <a:normAutofit/>
          </a:bodyPr>
          <a:lstStyle/>
          <a:p>
            <a:r>
              <a:rPr lang="en-US" sz="4400" dirty="0"/>
              <a:t>Cover </a:t>
            </a:r>
            <a:br>
              <a:rPr lang="en-US" sz="4400" dirty="0"/>
            </a:br>
            <a:r>
              <a:rPr lang="en-US" sz="4400" dirty="0"/>
              <a:t>letter should:</a:t>
            </a:r>
          </a:p>
        </p:txBody>
      </p:sp>
      <p:cxnSp>
        <p:nvCxnSpPr>
          <p:cNvPr id="15" name="Straight Connector 14">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600199"/>
            <a:ext cx="0" cy="429768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8" name="Content Placeholder 7">
            <a:extLst>
              <a:ext uri="{FF2B5EF4-FFF2-40B4-BE49-F238E27FC236}">
                <a16:creationId xmlns:a16="http://schemas.microsoft.com/office/drawing/2014/main" id="{A09D4ACB-7170-4EA0-8060-0A0DB9F4E249}"/>
              </a:ext>
            </a:extLst>
          </p:cNvPr>
          <p:cNvSpPr>
            <a:spLocks noGrp="1"/>
          </p:cNvSpPr>
          <p:nvPr>
            <p:ph idx="1"/>
          </p:nvPr>
        </p:nvSpPr>
        <p:spPr>
          <a:xfrm>
            <a:off x="4885151" y="1600199"/>
            <a:ext cx="6169703" cy="4297680"/>
          </a:xfrm>
        </p:spPr>
        <p:txBody>
          <a:bodyPr anchor="ctr">
            <a:normAutofit fontScale="92500" lnSpcReduction="10000"/>
          </a:bodyPr>
          <a:lstStyle/>
          <a:p>
            <a:r>
              <a:rPr lang="en-US" sz="2400" dirty="0"/>
              <a:t>Outline briefly the factual background</a:t>
            </a:r>
          </a:p>
          <a:p>
            <a:r>
              <a:rPr lang="en-US" sz="2400" dirty="0"/>
              <a:t>Attach the report of the investigator</a:t>
            </a:r>
          </a:p>
          <a:p>
            <a:r>
              <a:rPr lang="en-US" sz="2400" dirty="0"/>
              <a:t>Provide any pertinent background of the officer such as prior disciplinary history or prior exemplary service</a:t>
            </a:r>
          </a:p>
          <a:p>
            <a:r>
              <a:rPr lang="en-US" sz="2400" dirty="0"/>
              <a:t>Make a recommendation</a:t>
            </a:r>
          </a:p>
          <a:p>
            <a:r>
              <a:rPr lang="en-US" sz="2400" dirty="0"/>
              <a:t>Consider degree of discipline in prior cases – </a:t>
            </a:r>
            <a:r>
              <a:rPr lang="en-US" sz="2400" b="1" dirty="0"/>
              <a:t>comparable discipline</a:t>
            </a:r>
          </a:p>
          <a:p>
            <a:r>
              <a:rPr lang="en-US" sz="2400" b="1" dirty="0"/>
              <a:t>Issues of progressive discipline</a:t>
            </a:r>
          </a:p>
        </p:txBody>
      </p:sp>
    </p:spTree>
    <p:extLst>
      <p:ext uri="{BB962C8B-B14F-4D97-AF65-F5344CB8AC3E}">
        <p14:creationId xmlns:p14="http://schemas.microsoft.com/office/powerpoint/2010/main" val="300318413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fade">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fade">
                                      <p:cBhvr>
                                        <p:cTn id="27" dur="500"/>
                                        <p:tgtEl>
                                          <p:spTgt spid="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fade">
                                      <p:cBhvr>
                                        <p:cTn id="32"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07FB7-1336-48E8-A0FC-DEA724F1F9A8}"/>
              </a:ext>
            </a:extLst>
          </p:cNvPr>
          <p:cNvSpPr>
            <a:spLocks noGrp="1"/>
          </p:cNvSpPr>
          <p:nvPr>
            <p:ph type="title"/>
          </p:nvPr>
        </p:nvSpPr>
        <p:spPr>
          <a:xfrm>
            <a:off x="1454239" y="1756130"/>
            <a:ext cx="8643154" cy="1887950"/>
          </a:xfrm>
        </p:spPr>
        <p:txBody>
          <a:bodyPr/>
          <a:lstStyle/>
          <a:p>
            <a:r>
              <a:rPr lang="en-US" b="1" dirty="0"/>
              <a:t>Thinking ahead</a:t>
            </a:r>
          </a:p>
        </p:txBody>
      </p:sp>
    </p:spTree>
    <p:extLst>
      <p:ext uri="{BB962C8B-B14F-4D97-AF65-F5344CB8AC3E}">
        <p14:creationId xmlns:p14="http://schemas.microsoft.com/office/powerpoint/2010/main" val="1359483144"/>
      </p:ext>
    </p:extLst>
  </p:cSld>
  <p:clrMapOvr>
    <a:masterClrMapping/>
  </p:clrMapOvr>
  <p:transition spd="med">
    <p:pull/>
  </p:transition>
</p:sld>
</file>

<file path=ppt/slides/slide6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0" name="Rectangle 6">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pic>
        <p:nvPicPr>
          <p:cNvPr id="22" name="Picture 8">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3" name="Straight Connector 10">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24" name="Straight Connector 12">
            <a:extLst>
              <a:ext uri="{FF2B5EF4-FFF2-40B4-BE49-F238E27FC236}">
                <a16:creationId xmlns:a16="http://schemas.microsoft.com/office/drawing/2014/main" id="{3BBC7667-C352-4842-9AFD-E5C16AD002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25" name="Rectangle 14">
            <a:extLst>
              <a:ext uri="{FF2B5EF4-FFF2-40B4-BE49-F238E27FC236}">
                <a16:creationId xmlns:a16="http://schemas.microsoft.com/office/drawing/2014/main" id="{F8454B2E-D2DB-42C2-A224-BCEC47B86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16">
            <a:extLst>
              <a:ext uri="{FF2B5EF4-FFF2-40B4-BE49-F238E27FC236}">
                <a16:creationId xmlns:a16="http://schemas.microsoft.com/office/drawing/2014/main" id="{08B61146-1CF0-40E1-B66E-C22BD9207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Title 1">
            <a:extLst>
              <a:ext uri="{FF2B5EF4-FFF2-40B4-BE49-F238E27FC236}">
                <a16:creationId xmlns:a16="http://schemas.microsoft.com/office/drawing/2014/main" id="{CF2A76CC-76A1-4540-8A64-687550A198A4}"/>
              </a:ext>
            </a:extLst>
          </p:cNvPr>
          <p:cNvSpPr>
            <a:spLocks noGrp="1"/>
          </p:cNvSpPr>
          <p:nvPr>
            <p:ph type="title"/>
          </p:nvPr>
        </p:nvSpPr>
        <p:spPr>
          <a:xfrm>
            <a:off x="1964987" y="802298"/>
            <a:ext cx="9089865" cy="3822329"/>
          </a:xfrm>
        </p:spPr>
        <p:txBody>
          <a:bodyPr vert="horz" lIns="91440" tIns="45720" rIns="91440" bIns="0" rtlCol="0" anchor="b">
            <a:normAutofit/>
          </a:bodyPr>
          <a:lstStyle/>
          <a:p>
            <a:r>
              <a:rPr lang="en-US" sz="6600" dirty="0"/>
              <a:t>Grievance arbitration</a:t>
            </a:r>
          </a:p>
        </p:txBody>
      </p:sp>
      <p:cxnSp>
        <p:nvCxnSpPr>
          <p:cNvPr id="19" name="Straight Connector 18">
            <a:extLst>
              <a:ext uri="{FF2B5EF4-FFF2-40B4-BE49-F238E27FC236}">
                <a16:creationId xmlns:a16="http://schemas.microsoft.com/office/drawing/2014/main" id="{7AE5065C-30A9-480A-9E93-74CC1490293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76728" y="4735528"/>
            <a:ext cx="8643010"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21" name="Picture 20">
            <a:extLst>
              <a:ext uri="{FF2B5EF4-FFF2-40B4-BE49-F238E27FC236}">
                <a16:creationId xmlns:a16="http://schemas.microsoft.com/office/drawing/2014/main" id="{2F948680-1810-4961-805C-D0C28E7E93E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3363076446"/>
      </p:ext>
    </p:extLst>
  </p:cSld>
  <p:clrMapOvr>
    <a:masterClrMapping/>
  </p:clrMapOvr>
  <p:transition spd="med">
    <p:pull/>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6C081FC-859A-4C14-8D42-0FEA2070F320}"/>
              </a:ext>
            </a:extLst>
          </p:cNvPr>
          <p:cNvSpPr txBox="1"/>
          <p:nvPr/>
        </p:nvSpPr>
        <p:spPr>
          <a:xfrm>
            <a:off x="1000539" y="874644"/>
            <a:ext cx="10190921" cy="5262979"/>
          </a:xfrm>
          <a:prstGeom prst="rect">
            <a:avLst/>
          </a:prstGeom>
          <a:noFill/>
        </p:spPr>
        <p:txBody>
          <a:bodyPr wrap="square" rtlCol="0">
            <a:spAutoFit/>
          </a:bodyPr>
          <a:lstStyle/>
          <a:p>
            <a:r>
              <a:rPr lang="en-US" sz="2800" dirty="0"/>
              <a:t>The standard used may vary from arbitrator to arbitrator depending on the degree of discipline</a:t>
            </a:r>
          </a:p>
          <a:p>
            <a:endParaRPr lang="en-US" sz="2800" dirty="0"/>
          </a:p>
          <a:p>
            <a:pPr marL="342900" indent="-342900">
              <a:buClr>
                <a:srgbClr val="C00000"/>
              </a:buClr>
              <a:buFont typeface="Arial" panose="020B0604020202020204" pitchFamily="34" charset="0"/>
              <a:buChar char="•"/>
            </a:pPr>
            <a:r>
              <a:rPr lang="en-US" sz="2800" dirty="0"/>
              <a:t>Preponderance of the Evidence:  Most commonly used</a:t>
            </a:r>
          </a:p>
          <a:p>
            <a:pPr marL="342900" indent="-342900">
              <a:buClr>
                <a:srgbClr val="C00000"/>
              </a:buClr>
              <a:buFont typeface="Arial" panose="020B0604020202020204" pitchFamily="34" charset="0"/>
              <a:buChar char="•"/>
            </a:pPr>
            <a:endParaRPr lang="en-US" sz="2800" dirty="0"/>
          </a:p>
          <a:p>
            <a:pPr marL="342900" indent="-342900">
              <a:buClr>
                <a:srgbClr val="C00000"/>
              </a:buClr>
              <a:buFont typeface="Arial" panose="020B0604020202020204" pitchFamily="34" charset="0"/>
              <a:buChar char="•"/>
            </a:pPr>
            <a:r>
              <a:rPr lang="en-US" sz="2800" dirty="0"/>
              <a:t>Clear and Convincing Evidence:  Some arbitrators use this in termination cases</a:t>
            </a:r>
          </a:p>
          <a:p>
            <a:pPr>
              <a:buClr>
                <a:srgbClr val="C00000"/>
              </a:buClr>
            </a:pPr>
            <a:endParaRPr lang="en-US" sz="2800" dirty="0"/>
          </a:p>
          <a:p>
            <a:pPr marL="342900" indent="-342900">
              <a:buClr>
                <a:srgbClr val="C00000"/>
              </a:buClr>
              <a:buFont typeface="Arial" panose="020B0604020202020204" pitchFamily="34" charset="0"/>
              <a:buChar char="•"/>
            </a:pPr>
            <a:r>
              <a:rPr lang="en-US" sz="2800" dirty="0"/>
              <a:t>Seven Just Causes for Discipline:  old school but still used (hardest)</a:t>
            </a:r>
          </a:p>
          <a:p>
            <a:pPr lvl="1">
              <a:buClr>
                <a:srgbClr val="C00000"/>
              </a:buClr>
            </a:pPr>
            <a:r>
              <a:rPr lang="en-US" sz="2800" dirty="0"/>
              <a:t>	</a:t>
            </a:r>
          </a:p>
          <a:p>
            <a:pPr lvl="1">
              <a:buClr>
                <a:srgbClr val="C00000"/>
              </a:buClr>
            </a:pPr>
            <a:r>
              <a:rPr lang="en-US" sz="2800" dirty="0"/>
              <a:t>	HOWEVER: good check list to use to see if the investigation 	was thorough</a:t>
            </a:r>
          </a:p>
        </p:txBody>
      </p:sp>
    </p:spTree>
    <p:extLst>
      <p:ext uri="{BB962C8B-B14F-4D97-AF65-F5344CB8AC3E}">
        <p14:creationId xmlns:p14="http://schemas.microsoft.com/office/powerpoint/2010/main" val="178850922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500"/>
                                        <p:tgtEl>
                                          <p:spTgt spid="2">
                                            <p:txEl>
                                              <p:pRg st="6" end="6"/>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Effect transition="in" filter="fade">
                                      <p:cBhvr>
                                        <p:cTn id="25" dur="500"/>
                                        <p:tgtEl>
                                          <p:spTgt spid="2">
                                            <p:txEl>
                                              <p:pRg st="7" end="7"/>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
                                            <p:txEl>
                                              <p:pRg st="8" end="8"/>
                                            </p:txEl>
                                          </p:spTgt>
                                        </p:tgtEl>
                                        <p:attrNameLst>
                                          <p:attrName>style.visibility</p:attrName>
                                        </p:attrNameLst>
                                      </p:cBhvr>
                                      <p:to>
                                        <p:strVal val="visible"/>
                                      </p:to>
                                    </p:set>
                                    <p:animEffect transition="in" filter="fade">
                                      <p:cBhvr>
                                        <p:cTn id="28"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0" name="Rectangle 6">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pic>
        <p:nvPicPr>
          <p:cNvPr id="22" name="Picture 8">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3" name="Straight Connector 10">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24" name="Straight Connector 12">
            <a:extLst>
              <a:ext uri="{FF2B5EF4-FFF2-40B4-BE49-F238E27FC236}">
                <a16:creationId xmlns:a16="http://schemas.microsoft.com/office/drawing/2014/main" id="{3BBC7667-C352-4842-9AFD-E5C16AD002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25" name="Rectangle 14">
            <a:extLst>
              <a:ext uri="{FF2B5EF4-FFF2-40B4-BE49-F238E27FC236}">
                <a16:creationId xmlns:a16="http://schemas.microsoft.com/office/drawing/2014/main" id="{F8454B2E-D2DB-42C2-A224-BCEC47B86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16">
            <a:extLst>
              <a:ext uri="{FF2B5EF4-FFF2-40B4-BE49-F238E27FC236}">
                <a16:creationId xmlns:a16="http://schemas.microsoft.com/office/drawing/2014/main" id="{08B61146-1CF0-40E1-B66E-C22BD9207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Title 1">
            <a:extLst>
              <a:ext uri="{FF2B5EF4-FFF2-40B4-BE49-F238E27FC236}">
                <a16:creationId xmlns:a16="http://schemas.microsoft.com/office/drawing/2014/main" id="{CF2A76CC-76A1-4540-8A64-687550A198A4}"/>
              </a:ext>
            </a:extLst>
          </p:cNvPr>
          <p:cNvSpPr>
            <a:spLocks noGrp="1"/>
          </p:cNvSpPr>
          <p:nvPr>
            <p:ph type="title"/>
          </p:nvPr>
        </p:nvSpPr>
        <p:spPr>
          <a:xfrm>
            <a:off x="1964987" y="802298"/>
            <a:ext cx="9089865" cy="3822329"/>
          </a:xfrm>
        </p:spPr>
        <p:txBody>
          <a:bodyPr vert="horz" lIns="91440" tIns="45720" rIns="91440" bIns="0" rtlCol="0" anchor="b">
            <a:normAutofit/>
          </a:bodyPr>
          <a:lstStyle/>
          <a:p>
            <a:r>
              <a:rPr lang="en-US" sz="6600" dirty="0"/>
              <a:t>Police pension board hearing</a:t>
            </a:r>
          </a:p>
        </p:txBody>
      </p:sp>
      <p:cxnSp>
        <p:nvCxnSpPr>
          <p:cNvPr id="19" name="Straight Connector 18">
            <a:extLst>
              <a:ext uri="{FF2B5EF4-FFF2-40B4-BE49-F238E27FC236}">
                <a16:creationId xmlns:a16="http://schemas.microsoft.com/office/drawing/2014/main" id="{7AE5065C-30A9-480A-9E93-74CC1490293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76728" y="4735528"/>
            <a:ext cx="8643010"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21" name="Picture 20">
            <a:extLst>
              <a:ext uri="{FF2B5EF4-FFF2-40B4-BE49-F238E27FC236}">
                <a16:creationId xmlns:a16="http://schemas.microsoft.com/office/drawing/2014/main" id="{2F948680-1810-4961-805C-D0C28E7E93E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1439734373"/>
      </p:ext>
    </p:extLst>
  </p:cSld>
  <p:clrMapOvr>
    <a:masterClrMapping/>
  </p:clrMapOvr>
  <p:transition spd="med">
    <p:pull/>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6C081FC-859A-4C14-8D42-0FEA2070F320}"/>
              </a:ext>
            </a:extLst>
          </p:cNvPr>
          <p:cNvSpPr txBox="1"/>
          <p:nvPr/>
        </p:nvSpPr>
        <p:spPr>
          <a:xfrm>
            <a:off x="1000539" y="463584"/>
            <a:ext cx="10190921" cy="5262979"/>
          </a:xfrm>
          <a:prstGeom prst="rect">
            <a:avLst/>
          </a:prstGeom>
          <a:noFill/>
        </p:spPr>
        <p:txBody>
          <a:bodyPr wrap="square" rtlCol="0">
            <a:spAutoFit/>
          </a:bodyPr>
          <a:lstStyle/>
          <a:p>
            <a:r>
              <a:rPr lang="en-US" sz="2800" dirty="0"/>
              <a:t>This applies to Police Chiefs and non-probationary officers who are members of the police pension system and are </a:t>
            </a:r>
            <a:r>
              <a:rPr lang="en-US" sz="2800" u="sng" dirty="0"/>
              <a:t>not</a:t>
            </a:r>
            <a:r>
              <a:rPr lang="en-US" sz="2800" dirty="0"/>
              <a:t> covered by a CBA or merit protection system. </a:t>
            </a:r>
          </a:p>
          <a:p>
            <a:endParaRPr lang="en-US" sz="2800" dirty="0"/>
          </a:p>
          <a:p>
            <a:pPr marL="342900" indent="-342900">
              <a:buClr>
                <a:srgbClr val="C00000"/>
              </a:buClr>
              <a:buFont typeface="Arial" panose="020B0604020202020204" pitchFamily="34" charset="0"/>
              <a:buChar char="•"/>
            </a:pPr>
            <a:r>
              <a:rPr lang="en-US" sz="2800" dirty="0"/>
              <a:t>Remember:  Two officers are to be on this board = Present or retired officers of the Department </a:t>
            </a:r>
          </a:p>
          <a:p>
            <a:pPr marL="342900" indent="-342900">
              <a:buClr>
                <a:srgbClr val="C00000"/>
              </a:buClr>
              <a:buFont typeface="Arial" panose="020B0604020202020204" pitchFamily="34" charset="0"/>
              <a:buChar char="•"/>
            </a:pPr>
            <a:endParaRPr lang="en-US" sz="2800" dirty="0"/>
          </a:p>
          <a:p>
            <a:pPr marL="342900" indent="-342900">
              <a:buClr>
                <a:srgbClr val="C00000"/>
              </a:buClr>
              <a:buFont typeface="Arial" panose="020B0604020202020204" pitchFamily="34" charset="0"/>
              <a:buChar char="•"/>
            </a:pPr>
            <a:r>
              <a:rPr lang="en-US" sz="2800" dirty="0"/>
              <a:t>Two civilians:  Doctor and a Lawyer: Must </a:t>
            </a:r>
            <a:r>
              <a:rPr lang="en-US" sz="2800" b="1" u="sng" dirty="0"/>
              <a:t>live </a:t>
            </a:r>
            <a:r>
              <a:rPr lang="en-US" sz="2800" dirty="0"/>
              <a:t>in the community</a:t>
            </a:r>
          </a:p>
          <a:p>
            <a:pPr>
              <a:buClr>
                <a:srgbClr val="C00000"/>
              </a:buClr>
            </a:pPr>
            <a:endParaRPr lang="en-US" sz="2800" dirty="0"/>
          </a:p>
          <a:p>
            <a:pPr marL="342900" indent="-342900">
              <a:buClr>
                <a:srgbClr val="C00000"/>
              </a:buClr>
              <a:buFont typeface="Arial" panose="020B0604020202020204" pitchFamily="34" charset="0"/>
              <a:buChar char="•"/>
            </a:pPr>
            <a:r>
              <a:rPr lang="en-US" sz="2800" dirty="0"/>
              <a:t>Mayor</a:t>
            </a:r>
          </a:p>
          <a:p>
            <a:pPr marL="342900" indent="-342900">
              <a:buClr>
                <a:srgbClr val="C00000"/>
              </a:buClr>
              <a:buFont typeface="Arial" panose="020B0604020202020204" pitchFamily="34" charset="0"/>
              <a:buChar char="•"/>
            </a:pPr>
            <a:endParaRPr lang="en-US" sz="2800" dirty="0"/>
          </a:p>
          <a:p>
            <a:pPr marL="342900" indent="-342900">
              <a:buClr>
                <a:srgbClr val="C00000"/>
              </a:buClr>
              <a:buFont typeface="Arial" panose="020B0604020202020204" pitchFamily="34" charset="0"/>
              <a:buChar char="•"/>
            </a:pPr>
            <a:r>
              <a:rPr lang="en-US" sz="2800" dirty="0"/>
              <a:t>Fail safe in statute to fill slots with City Council members/Trustees</a:t>
            </a:r>
          </a:p>
        </p:txBody>
      </p:sp>
    </p:spTree>
    <p:extLst>
      <p:ext uri="{BB962C8B-B14F-4D97-AF65-F5344CB8AC3E}">
        <p14:creationId xmlns:p14="http://schemas.microsoft.com/office/powerpoint/2010/main" val="249283125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5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fade">
                                      <p:cBhvr>
                                        <p:cTn id="2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0" name="Rectangle 6">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pic>
        <p:nvPicPr>
          <p:cNvPr id="22" name="Picture 8">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3" name="Straight Connector 10">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24" name="Straight Connector 12">
            <a:extLst>
              <a:ext uri="{FF2B5EF4-FFF2-40B4-BE49-F238E27FC236}">
                <a16:creationId xmlns:a16="http://schemas.microsoft.com/office/drawing/2014/main" id="{3BBC7667-C352-4842-9AFD-E5C16AD002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25" name="Rectangle 14">
            <a:extLst>
              <a:ext uri="{FF2B5EF4-FFF2-40B4-BE49-F238E27FC236}">
                <a16:creationId xmlns:a16="http://schemas.microsoft.com/office/drawing/2014/main" id="{F8454B2E-D2DB-42C2-A224-BCEC47B86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16">
            <a:extLst>
              <a:ext uri="{FF2B5EF4-FFF2-40B4-BE49-F238E27FC236}">
                <a16:creationId xmlns:a16="http://schemas.microsoft.com/office/drawing/2014/main" id="{08B61146-1CF0-40E1-B66E-C22BD9207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Title 1">
            <a:extLst>
              <a:ext uri="{FF2B5EF4-FFF2-40B4-BE49-F238E27FC236}">
                <a16:creationId xmlns:a16="http://schemas.microsoft.com/office/drawing/2014/main" id="{CF2A76CC-76A1-4540-8A64-687550A198A4}"/>
              </a:ext>
            </a:extLst>
          </p:cNvPr>
          <p:cNvSpPr>
            <a:spLocks noGrp="1"/>
          </p:cNvSpPr>
          <p:nvPr>
            <p:ph type="title"/>
          </p:nvPr>
        </p:nvSpPr>
        <p:spPr>
          <a:xfrm>
            <a:off x="1964987" y="802298"/>
            <a:ext cx="9089865" cy="3822329"/>
          </a:xfrm>
        </p:spPr>
        <p:txBody>
          <a:bodyPr vert="horz" lIns="91440" tIns="45720" rIns="91440" bIns="0" rtlCol="0" anchor="b">
            <a:normAutofit/>
          </a:bodyPr>
          <a:lstStyle/>
          <a:p>
            <a:r>
              <a:rPr lang="en-US" sz="6600" dirty="0"/>
              <a:t>LAWSUIT</a:t>
            </a:r>
          </a:p>
        </p:txBody>
      </p:sp>
      <p:cxnSp>
        <p:nvCxnSpPr>
          <p:cNvPr id="19" name="Straight Connector 18">
            <a:extLst>
              <a:ext uri="{FF2B5EF4-FFF2-40B4-BE49-F238E27FC236}">
                <a16:creationId xmlns:a16="http://schemas.microsoft.com/office/drawing/2014/main" id="{7AE5065C-30A9-480A-9E93-74CC1490293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76728" y="4735528"/>
            <a:ext cx="8643010"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21" name="Picture 20">
            <a:extLst>
              <a:ext uri="{FF2B5EF4-FFF2-40B4-BE49-F238E27FC236}">
                <a16:creationId xmlns:a16="http://schemas.microsoft.com/office/drawing/2014/main" id="{2F948680-1810-4961-805C-D0C28E7E93E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797544800"/>
      </p:ext>
    </p:extLst>
  </p:cSld>
  <p:clrMapOvr>
    <a:masterClrMapping/>
  </p:clrMapOvr>
  <p:transition spd="med">
    <p:pull/>
  </p:transition>
</p:sld>
</file>

<file path=ppt/slides/slide6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51" name="Rectangle 50">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pic>
        <p:nvPicPr>
          <p:cNvPr id="53" name="Picture 52">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55" name="Straight Connector 54">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3BBC7667-C352-4842-9AFD-E5C16AD002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59" name="Rectangle 58">
            <a:extLst>
              <a:ext uri="{FF2B5EF4-FFF2-40B4-BE49-F238E27FC236}">
                <a16:creationId xmlns:a16="http://schemas.microsoft.com/office/drawing/2014/main" id="{1BF0792A-0F2B-4A2E-AB38-0A4F18A3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0">
            <a:extLst>
              <a:ext uri="{FF2B5EF4-FFF2-40B4-BE49-F238E27FC236}">
                <a16:creationId xmlns:a16="http://schemas.microsoft.com/office/drawing/2014/main" id="{F57DB18D-C2F1-4C8C-8808-9C01ECE683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grpSp>
        <p:nvGrpSpPr>
          <p:cNvPr id="63" name="Group 62">
            <a:extLst>
              <a:ext uri="{FF2B5EF4-FFF2-40B4-BE49-F238E27FC236}">
                <a16:creationId xmlns:a16="http://schemas.microsoft.com/office/drawing/2014/main" id="{E5D935FA-3336-4941-9214-E250A5727F4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45671" y="644327"/>
            <a:ext cx="9299965" cy="4811366"/>
            <a:chOff x="7639235" y="600024"/>
            <a:chExt cx="3898557" cy="6878929"/>
          </a:xfrm>
        </p:grpSpPr>
        <p:sp>
          <p:nvSpPr>
            <p:cNvPr id="64" name="Rectangle 63">
              <a:extLst>
                <a:ext uri="{FF2B5EF4-FFF2-40B4-BE49-F238E27FC236}">
                  <a16:creationId xmlns:a16="http://schemas.microsoft.com/office/drawing/2014/main" id="{45D9E2ED-FF90-4200-A7EE-6D41D6526F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639235" y="600024"/>
              <a:ext cx="3898557" cy="687892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3A4BEB8D-68AD-4314-8A2B-F8DC85A530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0263" y="1062693"/>
              <a:ext cx="3635738" cy="59547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2" name="TextBox 1">
            <a:extLst>
              <a:ext uri="{FF2B5EF4-FFF2-40B4-BE49-F238E27FC236}">
                <a16:creationId xmlns:a16="http://schemas.microsoft.com/office/drawing/2014/main" id="{16C081FC-859A-4C14-8D42-0FEA2070F320}"/>
              </a:ext>
            </a:extLst>
          </p:cNvPr>
          <p:cNvSpPr txBox="1"/>
          <p:nvPr/>
        </p:nvSpPr>
        <p:spPr>
          <a:xfrm>
            <a:off x="2391408" y="1864345"/>
            <a:ext cx="7405874" cy="2483868"/>
          </a:xfrm>
          <a:prstGeom prst="rect">
            <a:avLst/>
          </a:prstGeom>
        </p:spPr>
        <p:txBody>
          <a:bodyPr vert="horz" lIns="91440" tIns="45720" rIns="91440" bIns="0" rtlCol="0" anchor="ctr">
            <a:normAutofit/>
          </a:bodyPr>
          <a:lstStyle/>
          <a:p>
            <a:pPr algn="ctr" defTabSz="914400">
              <a:lnSpc>
                <a:spcPct val="90000"/>
              </a:lnSpc>
              <a:spcBef>
                <a:spcPct val="0"/>
              </a:spcBef>
              <a:spcAft>
                <a:spcPts val="600"/>
              </a:spcAft>
            </a:pPr>
            <a:r>
              <a:rPr lang="en-US" sz="3700" cap="all" dirty="0">
                <a:solidFill>
                  <a:srgbClr val="000000"/>
                </a:solidFill>
                <a:latin typeface="+mj-lt"/>
                <a:ea typeface="+mj-ea"/>
                <a:cs typeface="+mj-cs"/>
              </a:rPr>
              <a:t>Consideration should always be given as to how outside persons and entities will view the materials.</a:t>
            </a:r>
          </a:p>
          <a:p>
            <a:pPr defTabSz="914400">
              <a:lnSpc>
                <a:spcPct val="90000"/>
              </a:lnSpc>
              <a:spcBef>
                <a:spcPct val="0"/>
              </a:spcBef>
              <a:spcAft>
                <a:spcPts val="600"/>
              </a:spcAft>
            </a:pPr>
            <a:endParaRPr lang="en-US" sz="3700" cap="all" dirty="0">
              <a:solidFill>
                <a:srgbClr val="000000"/>
              </a:solidFill>
              <a:latin typeface="+mj-lt"/>
              <a:ea typeface="+mj-ea"/>
              <a:cs typeface="+mj-cs"/>
            </a:endParaRPr>
          </a:p>
        </p:txBody>
      </p:sp>
      <p:cxnSp>
        <p:nvCxnSpPr>
          <p:cNvPr id="67" name="Straight Connector 66">
            <a:extLst>
              <a:ext uri="{FF2B5EF4-FFF2-40B4-BE49-F238E27FC236}">
                <a16:creationId xmlns:a16="http://schemas.microsoft.com/office/drawing/2014/main" id="{87F797D1-251E-41FE-9FF8-AD487DEF28A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391407" y="1416139"/>
            <a:ext cx="7405874" cy="0"/>
          </a:xfrm>
          <a:prstGeom prst="line">
            <a:avLst/>
          </a:prstGeom>
          <a:ln w="31750"/>
        </p:spPr>
        <p:style>
          <a:lnRef idx="3">
            <a:schemeClr val="accent1"/>
          </a:lnRef>
          <a:fillRef idx="0">
            <a:schemeClr val="accent1"/>
          </a:fillRef>
          <a:effectRef idx="2">
            <a:schemeClr val="accent1"/>
          </a:effectRef>
          <a:fontRef idx="minor">
            <a:schemeClr val="tx1"/>
          </a:fontRef>
        </p:style>
      </p:cxnSp>
      <p:cxnSp>
        <p:nvCxnSpPr>
          <p:cNvPr id="69" name="Straight Connector 68">
            <a:extLst>
              <a:ext uri="{FF2B5EF4-FFF2-40B4-BE49-F238E27FC236}">
                <a16:creationId xmlns:a16="http://schemas.microsoft.com/office/drawing/2014/main" id="{09A0CE28-0E59-4F4D-9855-8A8DCE9A8EF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391407" y="4435465"/>
            <a:ext cx="7405874"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71" name="Picture 70">
            <a:extLst>
              <a:ext uri="{FF2B5EF4-FFF2-40B4-BE49-F238E27FC236}">
                <a16:creationId xmlns:a16="http://schemas.microsoft.com/office/drawing/2014/main" id="{75CC23F7-9F20-4C4B-8608-BD4DE9728FA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1318541930"/>
      </p:ext>
    </p:extLst>
  </p:cSld>
  <p:clrMapOvr>
    <a:masterClrMapping/>
  </p:clrMapOvr>
  <p:transition spd="med">
    <p:pull/>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475325B-7B79-4D02-BDBB-DCCEED8E2C77}"/>
              </a:ext>
            </a:extLst>
          </p:cNvPr>
          <p:cNvSpPr txBox="1"/>
          <p:nvPr/>
        </p:nvSpPr>
        <p:spPr>
          <a:xfrm>
            <a:off x="3130491" y="0"/>
            <a:ext cx="5931017" cy="584775"/>
          </a:xfrm>
          <a:prstGeom prst="rect">
            <a:avLst/>
          </a:prstGeom>
          <a:noFill/>
        </p:spPr>
        <p:txBody>
          <a:bodyPr wrap="square" rtlCol="0">
            <a:spAutoFit/>
          </a:bodyPr>
          <a:lstStyle/>
          <a:p>
            <a:r>
              <a:rPr lang="en-US" sz="3200" b="1" u="sng" dirty="0"/>
              <a:t>MOST COMMON MISTAKES</a:t>
            </a:r>
          </a:p>
        </p:txBody>
      </p:sp>
      <p:sp>
        <p:nvSpPr>
          <p:cNvPr id="3" name="TextBox 2">
            <a:extLst>
              <a:ext uri="{FF2B5EF4-FFF2-40B4-BE49-F238E27FC236}">
                <a16:creationId xmlns:a16="http://schemas.microsoft.com/office/drawing/2014/main" id="{8939E385-C3FA-46E5-978C-61C6CF0489D9}"/>
              </a:ext>
            </a:extLst>
          </p:cNvPr>
          <p:cNvSpPr txBox="1"/>
          <p:nvPr/>
        </p:nvSpPr>
        <p:spPr>
          <a:xfrm>
            <a:off x="223705" y="679505"/>
            <a:ext cx="11744587" cy="6186309"/>
          </a:xfrm>
          <a:prstGeom prst="rect">
            <a:avLst/>
          </a:prstGeom>
          <a:noFill/>
        </p:spPr>
        <p:txBody>
          <a:bodyPr wrap="square" rtlCol="0">
            <a:spAutoFit/>
          </a:bodyPr>
          <a:lstStyle/>
          <a:p>
            <a:pPr marL="457200" indent="-457200">
              <a:lnSpc>
                <a:spcPct val="150000"/>
              </a:lnSpc>
              <a:buClr>
                <a:srgbClr val="C00000"/>
              </a:buClr>
              <a:buFont typeface="Arial" panose="020B0604020202020204" pitchFamily="34" charset="0"/>
              <a:buChar char="•"/>
            </a:pPr>
            <a:r>
              <a:rPr lang="en-US" sz="2800" dirty="0"/>
              <a:t>Person receiving the complaint is biased for or against the:</a:t>
            </a:r>
          </a:p>
          <a:p>
            <a:pPr marL="1371600" lvl="2" indent="-457200">
              <a:lnSpc>
                <a:spcPct val="150000"/>
              </a:lnSpc>
              <a:buClr>
                <a:srgbClr val="C00000"/>
              </a:buClr>
              <a:buFont typeface="Arial" panose="020B0604020202020204" pitchFamily="34" charset="0"/>
              <a:buChar char="•"/>
            </a:pPr>
            <a:r>
              <a:rPr lang="en-US" sz="2800" dirty="0"/>
              <a:t>Officer</a:t>
            </a:r>
          </a:p>
          <a:p>
            <a:pPr marL="1371600" lvl="2" indent="-457200">
              <a:lnSpc>
                <a:spcPct val="150000"/>
              </a:lnSpc>
              <a:buClr>
                <a:srgbClr val="C00000"/>
              </a:buClr>
              <a:buFont typeface="Arial" panose="020B0604020202020204" pitchFamily="34" charset="0"/>
              <a:buChar char="•"/>
            </a:pPr>
            <a:r>
              <a:rPr lang="en-US" sz="2800" dirty="0"/>
              <a:t>Complainant/ Victim</a:t>
            </a:r>
          </a:p>
          <a:p>
            <a:pPr>
              <a:lnSpc>
                <a:spcPct val="150000"/>
              </a:lnSpc>
              <a:buClr>
                <a:srgbClr val="C00000"/>
              </a:buClr>
            </a:pPr>
            <a:r>
              <a:rPr lang="en-US" sz="2800" dirty="0"/>
              <a:t>    	And fails to process the complaint through the Chain of Command</a:t>
            </a:r>
          </a:p>
          <a:p>
            <a:pPr marL="457200" indent="-457200">
              <a:buClr>
                <a:srgbClr val="C00000"/>
              </a:buClr>
              <a:buFont typeface="Arial" panose="020B0604020202020204" pitchFamily="34" charset="0"/>
              <a:buChar char="•"/>
            </a:pPr>
            <a:endParaRPr lang="en-US" sz="2800" dirty="0"/>
          </a:p>
          <a:p>
            <a:pPr marL="457200" indent="-457200">
              <a:buClr>
                <a:srgbClr val="C00000"/>
              </a:buClr>
              <a:buFont typeface="Arial" panose="020B0604020202020204" pitchFamily="34" charset="0"/>
              <a:buChar char="•"/>
            </a:pPr>
            <a:r>
              <a:rPr lang="en-US" sz="2800" dirty="0"/>
              <a:t>Person assigned the investigation has had negative contacts with:</a:t>
            </a:r>
          </a:p>
          <a:p>
            <a:pPr marL="1371600" lvl="2" indent="-457200">
              <a:buClr>
                <a:srgbClr val="C00000"/>
              </a:buClr>
              <a:buFont typeface="Arial" panose="020B0604020202020204" pitchFamily="34" charset="0"/>
              <a:buChar char="•"/>
            </a:pPr>
            <a:r>
              <a:rPr lang="en-US" sz="2800" dirty="0"/>
              <a:t>Officer</a:t>
            </a:r>
          </a:p>
          <a:p>
            <a:pPr marL="1371600" lvl="2" indent="-457200">
              <a:buClr>
                <a:srgbClr val="C00000"/>
              </a:buClr>
              <a:buFont typeface="Arial" panose="020B0604020202020204" pitchFamily="34" charset="0"/>
              <a:buChar char="•"/>
            </a:pPr>
            <a:r>
              <a:rPr lang="en-US" sz="2800" dirty="0"/>
              <a:t>Complainant/Victim</a:t>
            </a:r>
          </a:p>
          <a:p>
            <a:pPr lvl="1">
              <a:buClr>
                <a:srgbClr val="C00000"/>
              </a:buClr>
            </a:pPr>
            <a:endParaRPr lang="en-US" sz="2800" dirty="0"/>
          </a:p>
          <a:p>
            <a:pPr lvl="1">
              <a:buClr>
                <a:srgbClr val="C00000"/>
              </a:buClr>
            </a:pPr>
            <a:r>
              <a:rPr lang="en-US" sz="2800" dirty="0"/>
              <a:t>And allows contact to influence his/her actions</a:t>
            </a:r>
          </a:p>
          <a:p>
            <a:pPr lvl="2">
              <a:buClr>
                <a:srgbClr val="C00000"/>
              </a:buClr>
            </a:pPr>
            <a:endParaRPr lang="en-US" sz="3000" dirty="0"/>
          </a:p>
          <a:p>
            <a:pPr>
              <a:buClr>
                <a:srgbClr val="C00000"/>
              </a:buClr>
            </a:pPr>
            <a:endParaRPr lang="en-US" sz="3000" dirty="0"/>
          </a:p>
        </p:txBody>
      </p:sp>
    </p:spTree>
    <p:extLst>
      <p:ext uri="{BB962C8B-B14F-4D97-AF65-F5344CB8AC3E}">
        <p14:creationId xmlns:p14="http://schemas.microsoft.com/office/powerpoint/2010/main" val="1110116592"/>
      </p:ext>
    </p:extLst>
  </p:cSld>
  <p:clrMapOvr>
    <a:masterClrMapping/>
  </p:clrMapOvr>
  <p:transition spd="med">
    <p:pull/>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475325B-7B79-4D02-BDBB-DCCEED8E2C77}"/>
              </a:ext>
            </a:extLst>
          </p:cNvPr>
          <p:cNvSpPr txBox="1"/>
          <p:nvPr/>
        </p:nvSpPr>
        <p:spPr>
          <a:xfrm>
            <a:off x="3130491" y="0"/>
            <a:ext cx="5931017" cy="584775"/>
          </a:xfrm>
          <a:prstGeom prst="rect">
            <a:avLst/>
          </a:prstGeom>
          <a:noFill/>
        </p:spPr>
        <p:txBody>
          <a:bodyPr wrap="square" rtlCol="0">
            <a:spAutoFit/>
          </a:bodyPr>
          <a:lstStyle/>
          <a:p>
            <a:r>
              <a:rPr lang="en-US" sz="3200" b="1" u="sng" dirty="0"/>
              <a:t>MOST COMMON MISTAKES</a:t>
            </a:r>
          </a:p>
        </p:txBody>
      </p:sp>
      <p:sp>
        <p:nvSpPr>
          <p:cNvPr id="3" name="TextBox 2">
            <a:extLst>
              <a:ext uri="{FF2B5EF4-FFF2-40B4-BE49-F238E27FC236}">
                <a16:creationId xmlns:a16="http://schemas.microsoft.com/office/drawing/2014/main" id="{8939E385-C3FA-46E5-978C-61C6CF0489D9}"/>
              </a:ext>
            </a:extLst>
          </p:cNvPr>
          <p:cNvSpPr txBox="1"/>
          <p:nvPr/>
        </p:nvSpPr>
        <p:spPr>
          <a:xfrm>
            <a:off x="223705" y="503337"/>
            <a:ext cx="11744587" cy="6001643"/>
          </a:xfrm>
          <a:prstGeom prst="rect">
            <a:avLst/>
          </a:prstGeom>
          <a:noFill/>
        </p:spPr>
        <p:txBody>
          <a:bodyPr wrap="square" rtlCol="0">
            <a:spAutoFit/>
          </a:bodyPr>
          <a:lstStyle/>
          <a:p>
            <a:pPr marL="342900" indent="-342900">
              <a:lnSpc>
                <a:spcPct val="150000"/>
              </a:lnSpc>
              <a:buClr>
                <a:srgbClr val="C00000"/>
              </a:buClr>
              <a:buFont typeface="Arial" panose="020B0604020202020204" pitchFamily="34" charset="0"/>
              <a:buChar char="•"/>
            </a:pPr>
            <a:r>
              <a:rPr lang="en-US" sz="2800" dirty="0"/>
              <a:t>The investigator fails to do a complete investigation due to:</a:t>
            </a:r>
          </a:p>
          <a:p>
            <a:pPr marL="1371600" lvl="2" indent="-457200">
              <a:lnSpc>
                <a:spcPct val="150000"/>
              </a:lnSpc>
              <a:buClr>
                <a:srgbClr val="C00000"/>
              </a:buClr>
              <a:buFont typeface="Arial" panose="020B0604020202020204" pitchFamily="34" charset="0"/>
              <a:buChar char="•"/>
            </a:pPr>
            <a:r>
              <a:rPr lang="en-US" sz="2800" dirty="0"/>
              <a:t>Time constraints </a:t>
            </a:r>
          </a:p>
          <a:p>
            <a:pPr marL="1371600" lvl="2" indent="-457200">
              <a:lnSpc>
                <a:spcPct val="150000"/>
              </a:lnSpc>
              <a:buClr>
                <a:srgbClr val="C00000"/>
              </a:buClr>
              <a:buFont typeface="Arial" panose="020B0604020202020204" pitchFamily="34" charset="0"/>
              <a:buChar char="•"/>
            </a:pPr>
            <a:r>
              <a:rPr lang="en-US" sz="2800" dirty="0"/>
              <a:t>Lazy- lack of interest</a:t>
            </a:r>
          </a:p>
          <a:p>
            <a:pPr marL="1371600" lvl="2" indent="-457200">
              <a:lnSpc>
                <a:spcPct val="150000"/>
              </a:lnSpc>
              <a:buClr>
                <a:srgbClr val="C00000"/>
              </a:buClr>
              <a:buFont typeface="Arial" panose="020B0604020202020204" pitchFamily="34" charset="0"/>
              <a:buChar char="•"/>
            </a:pPr>
            <a:r>
              <a:rPr lang="en-US" sz="2800" dirty="0"/>
              <a:t>Lack of necessary skill set</a:t>
            </a:r>
          </a:p>
          <a:p>
            <a:pPr marL="1371600" lvl="2" indent="-457200">
              <a:lnSpc>
                <a:spcPct val="150000"/>
              </a:lnSpc>
              <a:buClr>
                <a:srgbClr val="C00000"/>
              </a:buClr>
              <a:buFont typeface="Arial" panose="020B0604020202020204" pitchFamily="34" charset="0"/>
              <a:buChar char="•"/>
            </a:pPr>
            <a:r>
              <a:rPr lang="en-US" sz="2800" dirty="0"/>
              <a:t>Leaves the Complainant in the Dark</a:t>
            </a:r>
          </a:p>
          <a:p>
            <a:pPr marL="1371600" lvl="2" indent="-457200">
              <a:lnSpc>
                <a:spcPct val="150000"/>
              </a:lnSpc>
              <a:buClr>
                <a:srgbClr val="C00000"/>
              </a:buClr>
              <a:buFont typeface="Arial" panose="020B0604020202020204" pitchFamily="34" charset="0"/>
              <a:buChar char="•"/>
            </a:pPr>
            <a:r>
              <a:rPr lang="en-US" sz="2800" dirty="0"/>
              <a:t>Not following up with witnesses as necessary </a:t>
            </a:r>
          </a:p>
          <a:p>
            <a:pPr marL="1371600" lvl="2" indent="-457200">
              <a:lnSpc>
                <a:spcPct val="150000"/>
              </a:lnSpc>
              <a:buClr>
                <a:srgbClr val="C00000"/>
              </a:buClr>
              <a:buFont typeface="Arial" panose="020B0604020202020204" pitchFamily="34" charset="0"/>
              <a:buChar char="•"/>
            </a:pPr>
            <a:r>
              <a:rPr lang="en-US" sz="2800" dirty="0"/>
              <a:t>Fails to obtain relevant evidence</a:t>
            </a:r>
            <a:endParaRPr lang="en-US" sz="3000" dirty="0"/>
          </a:p>
          <a:p>
            <a:pPr marL="457200" indent="-457200">
              <a:buClr>
                <a:srgbClr val="C00000"/>
              </a:buClr>
              <a:buFont typeface="Arial" panose="020B0604020202020204" pitchFamily="34" charset="0"/>
              <a:buChar char="•"/>
            </a:pPr>
            <a:r>
              <a:rPr lang="en-US" sz="3000" dirty="0"/>
              <a:t>Chief of Police: does not send the report back for further investigation if it is determined the investigation has flaws </a:t>
            </a:r>
          </a:p>
          <a:p>
            <a:pPr>
              <a:buClr>
                <a:srgbClr val="C00000"/>
              </a:buClr>
            </a:pPr>
            <a:endParaRPr lang="en-US" sz="3000" dirty="0"/>
          </a:p>
        </p:txBody>
      </p:sp>
    </p:spTree>
    <p:extLst>
      <p:ext uri="{BB962C8B-B14F-4D97-AF65-F5344CB8AC3E}">
        <p14:creationId xmlns:p14="http://schemas.microsoft.com/office/powerpoint/2010/main" val="3118740564"/>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08E7A6F0-5CD3-481E-B0F2-E7F99FE675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511290DF-4975-4FCD-8B8D-BBC86B8366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4" name="Title 3">
            <a:extLst>
              <a:ext uri="{FF2B5EF4-FFF2-40B4-BE49-F238E27FC236}">
                <a16:creationId xmlns:a16="http://schemas.microsoft.com/office/drawing/2014/main" id="{5BA2F970-F9E0-4A75-B0DD-666B6D00F060}"/>
              </a:ext>
            </a:extLst>
          </p:cNvPr>
          <p:cNvSpPr>
            <a:spLocks noGrp="1"/>
          </p:cNvSpPr>
          <p:nvPr>
            <p:ph type="title"/>
          </p:nvPr>
        </p:nvSpPr>
        <p:spPr>
          <a:xfrm>
            <a:off x="1451581" y="967819"/>
            <a:ext cx="3202716" cy="2788966"/>
          </a:xfrm>
        </p:spPr>
        <p:txBody>
          <a:bodyPr>
            <a:normAutofit fontScale="90000"/>
          </a:bodyPr>
          <a:lstStyle/>
          <a:p>
            <a:r>
              <a:rPr lang="en-US" dirty="0"/>
              <a:t>CITIZEN</a:t>
            </a:r>
            <a:br>
              <a:rPr lang="en-US" dirty="0"/>
            </a:br>
            <a:r>
              <a:rPr lang="en-US" dirty="0"/>
              <a:t>FORMAL Complaints		</a:t>
            </a:r>
            <a:br>
              <a:rPr lang="en-US" dirty="0"/>
            </a:br>
            <a:br>
              <a:rPr lang="en-US" dirty="0"/>
            </a:br>
            <a:br>
              <a:rPr lang="en-US" dirty="0"/>
            </a:br>
            <a:endParaRPr lang="en-US" dirty="0"/>
          </a:p>
        </p:txBody>
      </p:sp>
      <p:grpSp>
        <p:nvGrpSpPr>
          <p:cNvPr id="21" name="Group 20">
            <a:extLst>
              <a:ext uri="{FF2B5EF4-FFF2-40B4-BE49-F238E27FC236}">
                <a16:creationId xmlns:a16="http://schemas.microsoft.com/office/drawing/2014/main" id="{357CA18A-A333-4DCB-842B-76827D2ECB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100021" y="638300"/>
            <a:ext cx="6409605" cy="4858625"/>
            <a:chOff x="7807230" y="2012810"/>
            <a:chExt cx="3251252" cy="3459865"/>
          </a:xfrm>
        </p:grpSpPr>
        <p:sp>
          <p:nvSpPr>
            <p:cNvPr id="22" name="Rectangle 21">
              <a:extLst>
                <a:ext uri="{FF2B5EF4-FFF2-40B4-BE49-F238E27FC236}">
                  <a16:creationId xmlns:a16="http://schemas.microsoft.com/office/drawing/2014/main" id="{6E785FC3-CE7B-46F8-8C7A-EBBF001EDB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75069D9A-30C7-4159-880C-DD2BDC510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25" name="Rectangle 24">
            <a:extLst>
              <a:ext uri="{FF2B5EF4-FFF2-40B4-BE49-F238E27FC236}">
                <a16:creationId xmlns:a16="http://schemas.microsoft.com/office/drawing/2014/main" id="{D9FE1511-6E1B-4F0E-8FF0-958527181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9891" y="973636"/>
            <a:ext cx="5769864" cy="4187952"/>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Content Placeholder 4">
            <a:extLst>
              <a:ext uri="{FF2B5EF4-FFF2-40B4-BE49-F238E27FC236}">
                <a16:creationId xmlns:a16="http://schemas.microsoft.com/office/drawing/2014/main" id="{04E32225-F24E-4656-9936-C1A7AD5A49C8}"/>
              </a:ext>
            </a:extLst>
          </p:cNvPr>
          <p:cNvSpPr>
            <a:spLocks noGrp="1"/>
          </p:cNvSpPr>
          <p:nvPr>
            <p:ph idx="1"/>
          </p:nvPr>
        </p:nvSpPr>
        <p:spPr>
          <a:xfrm>
            <a:off x="5584483" y="1057013"/>
            <a:ext cx="5440680" cy="4104575"/>
          </a:xfrm>
        </p:spPr>
        <p:txBody>
          <a:bodyPr anchor="t">
            <a:normAutofit fontScale="92500" lnSpcReduction="10000"/>
          </a:bodyPr>
          <a:lstStyle/>
          <a:p>
            <a:r>
              <a:rPr lang="en-US" sz="2400" dirty="0">
                <a:solidFill>
                  <a:srgbClr val="000000"/>
                </a:solidFill>
              </a:rPr>
              <a:t>Create a form</a:t>
            </a:r>
          </a:p>
          <a:p>
            <a:r>
              <a:rPr lang="en-US" sz="2400" dirty="0">
                <a:solidFill>
                  <a:srgbClr val="000000"/>
                </a:solidFill>
              </a:rPr>
              <a:t>Put the form online where possible</a:t>
            </a:r>
          </a:p>
          <a:p>
            <a:r>
              <a:rPr lang="en-US" sz="2400" dirty="0">
                <a:solidFill>
                  <a:srgbClr val="000000"/>
                </a:solidFill>
              </a:rPr>
              <a:t>Provide form at front desk of P.D, City Hall, and Municipal Court.</a:t>
            </a:r>
          </a:p>
          <a:p>
            <a:r>
              <a:rPr lang="en-US" sz="2400" dirty="0">
                <a:solidFill>
                  <a:srgbClr val="000000"/>
                </a:solidFill>
              </a:rPr>
              <a:t>Have form available in Patrol units</a:t>
            </a:r>
          </a:p>
          <a:p>
            <a:r>
              <a:rPr lang="en-US" sz="2400" dirty="0">
                <a:solidFill>
                  <a:srgbClr val="000000"/>
                </a:solidFill>
              </a:rPr>
              <a:t>Assist those who have limited writing skills or limited English language skills</a:t>
            </a:r>
          </a:p>
          <a:p>
            <a:pPr lvl="1"/>
            <a:r>
              <a:rPr lang="en-US" sz="2200" dirty="0">
                <a:solidFill>
                  <a:srgbClr val="000000"/>
                </a:solidFill>
              </a:rPr>
              <a:t>know who has the ability to serve as translator(s)</a:t>
            </a:r>
          </a:p>
        </p:txBody>
      </p:sp>
      <p:pic>
        <p:nvPicPr>
          <p:cNvPr id="27" name="Picture 26">
            <a:extLst>
              <a:ext uri="{FF2B5EF4-FFF2-40B4-BE49-F238E27FC236}">
                <a16:creationId xmlns:a16="http://schemas.microsoft.com/office/drawing/2014/main" id="{025CEF6D-5E98-4B5C-A10F-7459C1EEF10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9" name="Straight Connector 28">
            <a:extLst>
              <a:ext uri="{FF2B5EF4-FFF2-40B4-BE49-F238E27FC236}">
                <a16:creationId xmlns:a16="http://schemas.microsoft.com/office/drawing/2014/main" id="{05C73161-1E4E-4E6A-91B2-E885CF8FFBA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8BCF31BC-7ED6-4A3A-9E5E-E5AF783A62B2}"/>
              </a:ext>
            </a:extLst>
          </p:cNvPr>
          <p:cNvSpPr txBox="1"/>
          <p:nvPr/>
        </p:nvSpPr>
        <p:spPr>
          <a:xfrm>
            <a:off x="184558" y="5652628"/>
            <a:ext cx="10284903" cy="369332"/>
          </a:xfrm>
          <a:prstGeom prst="rect">
            <a:avLst/>
          </a:prstGeom>
          <a:noFill/>
        </p:spPr>
        <p:txBody>
          <a:bodyPr wrap="square" rtlCol="0">
            <a:spAutoFit/>
          </a:bodyPr>
          <a:lstStyle/>
          <a:p>
            <a:r>
              <a:rPr lang="en-US" dirty="0"/>
              <a:t>SUGGESTION: Cities should have complaint forms for other Departments</a:t>
            </a:r>
          </a:p>
        </p:txBody>
      </p:sp>
    </p:spTree>
    <p:extLst>
      <p:ext uri="{BB962C8B-B14F-4D97-AF65-F5344CB8AC3E}">
        <p14:creationId xmlns:p14="http://schemas.microsoft.com/office/powerpoint/2010/main" val="59871075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5">
                                            <p:txEl>
                                              <p:pRg st="5" end="5"/>
                                            </p:txEl>
                                          </p:spTgt>
                                        </p:tgtEl>
                                        <p:attrNameLst>
                                          <p:attrName>style.visibility</p:attrName>
                                        </p:attrNameLst>
                                      </p:cBhvr>
                                      <p:to>
                                        <p:strVal val="visible"/>
                                      </p:to>
                                    </p:set>
                                    <p:animEffect transition="in" filter="fade">
                                      <p:cBhvr>
                                        <p:cTn id="30"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475325B-7B79-4D02-BDBB-DCCEED8E2C77}"/>
              </a:ext>
            </a:extLst>
          </p:cNvPr>
          <p:cNvSpPr txBox="1"/>
          <p:nvPr/>
        </p:nvSpPr>
        <p:spPr>
          <a:xfrm>
            <a:off x="3130491" y="0"/>
            <a:ext cx="5931017" cy="584775"/>
          </a:xfrm>
          <a:prstGeom prst="rect">
            <a:avLst/>
          </a:prstGeom>
          <a:noFill/>
        </p:spPr>
        <p:txBody>
          <a:bodyPr wrap="square" rtlCol="0">
            <a:spAutoFit/>
          </a:bodyPr>
          <a:lstStyle/>
          <a:p>
            <a:r>
              <a:rPr lang="en-US" sz="3200" b="1" u="sng" dirty="0"/>
              <a:t>MOST COMMON MISTAKES</a:t>
            </a:r>
          </a:p>
        </p:txBody>
      </p:sp>
      <p:sp>
        <p:nvSpPr>
          <p:cNvPr id="3" name="TextBox 2">
            <a:extLst>
              <a:ext uri="{FF2B5EF4-FFF2-40B4-BE49-F238E27FC236}">
                <a16:creationId xmlns:a16="http://schemas.microsoft.com/office/drawing/2014/main" id="{8939E385-C3FA-46E5-978C-61C6CF0489D9}"/>
              </a:ext>
            </a:extLst>
          </p:cNvPr>
          <p:cNvSpPr txBox="1"/>
          <p:nvPr/>
        </p:nvSpPr>
        <p:spPr>
          <a:xfrm>
            <a:off x="223705" y="503337"/>
            <a:ext cx="11744587" cy="6093976"/>
          </a:xfrm>
          <a:prstGeom prst="rect">
            <a:avLst/>
          </a:prstGeom>
          <a:noFill/>
        </p:spPr>
        <p:txBody>
          <a:bodyPr wrap="square" rtlCol="0">
            <a:spAutoFit/>
          </a:bodyPr>
          <a:lstStyle/>
          <a:p>
            <a:pPr marL="457200" indent="-457200">
              <a:buClr>
                <a:srgbClr val="C00000"/>
              </a:buClr>
              <a:buFont typeface="Arial" panose="020B0604020202020204" pitchFamily="34" charset="0"/>
              <a:buChar char="•"/>
            </a:pPr>
            <a:r>
              <a:rPr lang="en-US" sz="3000" dirty="0"/>
              <a:t>Recommendation of Discipline: failure to consider</a:t>
            </a:r>
          </a:p>
          <a:p>
            <a:pPr marL="1371600" lvl="2" indent="-457200">
              <a:buClr>
                <a:srgbClr val="C00000"/>
              </a:buClr>
              <a:buFont typeface="Arial" panose="020B0604020202020204" pitchFamily="34" charset="0"/>
              <a:buChar char="•"/>
            </a:pPr>
            <a:r>
              <a:rPr lang="en-US" sz="3000" dirty="0"/>
              <a:t>Progressive Discipline </a:t>
            </a:r>
          </a:p>
          <a:p>
            <a:pPr marL="1371600" lvl="2" indent="-457200">
              <a:buClr>
                <a:srgbClr val="C00000"/>
              </a:buClr>
              <a:buFont typeface="Arial" panose="020B0604020202020204" pitchFamily="34" charset="0"/>
              <a:buChar char="•"/>
            </a:pPr>
            <a:r>
              <a:rPr lang="en-US" sz="3000" dirty="0"/>
              <a:t>Comparative Discipline </a:t>
            </a:r>
          </a:p>
          <a:p>
            <a:pPr marL="457200" indent="-457200">
              <a:buClr>
                <a:srgbClr val="C00000"/>
              </a:buClr>
              <a:buFont typeface="Arial" panose="020B0604020202020204" pitchFamily="34" charset="0"/>
              <a:buChar char="•"/>
            </a:pPr>
            <a:endParaRPr lang="en-US" sz="3000" dirty="0"/>
          </a:p>
          <a:p>
            <a:pPr marL="457200" indent="-457200">
              <a:buClr>
                <a:srgbClr val="C00000"/>
              </a:buClr>
              <a:buFont typeface="Arial" panose="020B0604020202020204" pitchFamily="34" charset="0"/>
              <a:buChar char="•"/>
            </a:pPr>
            <a:r>
              <a:rPr lang="en-US" sz="3000" dirty="0"/>
              <a:t>Time Lines – failure to adhere to time requirements to complete each step as set forth on </a:t>
            </a:r>
          </a:p>
          <a:p>
            <a:pPr marL="1371600" lvl="2" indent="-457200">
              <a:buClr>
                <a:srgbClr val="C00000"/>
              </a:buClr>
              <a:buFont typeface="Arial" panose="020B0604020202020204" pitchFamily="34" charset="0"/>
              <a:buChar char="•"/>
            </a:pPr>
            <a:r>
              <a:rPr lang="en-US" sz="3000" dirty="0"/>
              <a:t>CBA</a:t>
            </a:r>
          </a:p>
          <a:p>
            <a:pPr marL="1371600" lvl="2" indent="-457200">
              <a:buClr>
                <a:srgbClr val="C00000"/>
              </a:buClr>
              <a:buFont typeface="Arial" panose="020B0604020202020204" pitchFamily="34" charset="0"/>
              <a:buChar char="•"/>
            </a:pPr>
            <a:r>
              <a:rPr lang="en-US" sz="3000" dirty="0"/>
              <a:t>SOG</a:t>
            </a:r>
          </a:p>
          <a:p>
            <a:pPr marL="1371600" lvl="2" indent="-457200">
              <a:buClr>
                <a:srgbClr val="C00000"/>
              </a:buClr>
              <a:buFont typeface="Arial" panose="020B0604020202020204" pitchFamily="34" charset="0"/>
              <a:buChar char="•"/>
            </a:pPr>
            <a:r>
              <a:rPr lang="en-US" sz="3000" dirty="0"/>
              <a:t>Lexipol</a:t>
            </a:r>
          </a:p>
          <a:p>
            <a:pPr marL="1371600" lvl="2" indent="-457200">
              <a:buClr>
                <a:srgbClr val="C00000"/>
              </a:buClr>
              <a:buFont typeface="Arial" panose="020B0604020202020204" pitchFamily="34" charset="0"/>
              <a:buChar char="•"/>
            </a:pPr>
            <a:r>
              <a:rPr lang="en-US" sz="3000" dirty="0"/>
              <a:t>City Policies </a:t>
            </a:r>
          </a:p>
          <a:p>
            <a:pPr>
              <a:buClr>
                <a:srgbClr val="C00000"/>
              </a:buClr>
            </a:pPr>
            <a:r>
              <a:rPr lang="en-US" sz="3000" dirty="0"/>
              <a:t>NOTE: suggest cities create a check list for each step in the process. </a:t>
            </a:r>
          </a:p>
          <a:p>
            <a:pPr lvl="2">
              <a:buClr>
                <a:srgbClr val="C00000"/>
              </a:buClr>
            </a:pPr>
            <a:endParaRPr lang="en-US" sz="3000" dirty="0"/>
          </a:p>
          <a:p>
            <a:pPr>
              <a:buClr>
                <a:srgbClr val="C00000"/>
              </a:buClr>
            </a:pPr>
            <a:endParaRPr lang="en-US" sz="3000" dirty="0"/>
          </a:p>
        </p:txBody>
      </p:sp>
    </p:spTree>
    <p:extLst>
      <p:ext uri="{BB962C8B-B14F-4D97-AF65-F5344CB8AC3E}">
        <p14:creationId xmlns:p14="http://schemas.microsoft.com/office/powerpoint/2010/main" val="2812775420"/>
      </p:ext>
    </p:extLst>
  </p:cSld>
  <p:clrMapOvr>
    <a:masterClrMapping/>
  </p:clrMapOvr>
  <p:transition spd="med">
    <p:pull/>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475325B-7B79-4D02-BDBB-DCCEED8E2C77}"/>
              </a:ext>
            </a:extLst>
          </p:cNvPr>
          <p:cNvSpPr txBox="1"/>
          <p:nvPr/>
        </p:nvSpPr>
        <p:spPr>
          <a:xfrm>
            <a:off x="3130491" y="0"/>
            <a:ext cx="5931017" cy="584775"/>
          </a:xfrm>
          <a:prstGeom prst="rect">
            <a:avLst/>
          </a:prstGeom>
          <a:noFill/>
        </p:spPr>
        <p:txBody>
          <a:bodyPr wrap="square" rtlCol="0">
            <a:spAutoFit/>
          </a:bodyPr>
          <a:lstStyle/>
          <a:p>
            <a:r>
              <a:rPr lang="en-US" sz="3200" b="1" u="sng" dirty="0"/>
              <a:t>MOST COMMON MISTAKES</a:t>
            </a:r>
          </a:p>
        </p:txBody>
      </p:sp>
      <p:sp>
        <p:nvSpPr>
          <p:cNvPr id="3" name="TextBox 2">
            <a:extLst>
              <a:ext uri="{FF2B5EF4-FFF2-40B4-BE49-F238E27FC236}">
                <a16:creationId xmlns:a16="http://schemas.microsoft.com/office/drawing/2014/main" id="{8939E385-C3FA-46E5-978C-61C6CF0489D9}"/>
              </a:ext>
            </a:extLst>
          </p:cNvPr>
          <p:cNvSpPr txBox="1"/>
          <p:nvPr/>
        </p:nvSpPr>
        <p:spPr>
          <a:xfrm>
            <a:off x="223705" y="584775"/>
            <a:ext cx="11744587" cy="6617196"/>
          </a:xfrm>
          <a:prstGeom prst="rect">
            <a:avLst/>
          </a:prstGeom>
          <a:noFill/>
        </p:spPr>
        <p:txBody>
          <a:bodyPr wrap="square" rtlCol="0">
            <a:spAutoFit/>
          </a:bodyPr>
          <a:lstStyle/>
          <a:p>
            <a:pPr marL="457200" indent="-457200">
              <a:buClr>
                <a:srgbClr val="C00000"/>
              </a:buClr>
              <a:buFont typeface="Arial" panose="020B0604020202020204" pitchFamily="34" charset="0"/>
              <a:buChar char="•"/>
            </a:pPr>
            <a:r>
              <a:rPr lang="en-US" sz="2800" dirty="0"/>
              <a:t>Failure to maintain adequate records of the investigation </a:t>
            </a:r>
          </a:p>
          <a:p>
            <a:pPr marL="1371600" lvl="2" indent="-457200">
              <a:buClr>
                <a:srgbClr val="C00000"/>
              </a:buClr>
              <a:buFont typeface="Arial" panose="020B0604020202020204" pitchFamily="34" charset="0"/>
              <a:buChar char="•"/>
            </a:pPr>
            <a:r>
              <a:rPr lang="en-US" sz="2800" dirty="0"/>
              <a:t>Recording interviews</a:t>
            </a:r>
          </a:p>
          <a:p>
            <a:pPr marL="1371600" lvl="2" indent="-457200">
              <a:buClr>
                <a:srgbClr val="C00000"/>
              </a:buClr>
              <a:buFont typeface="Arial" panose="020B0604020202020204" pitchFamily="34" charset="0"/>
              <a:buChar char="•"/>
            </a:pPr>
            <a:r>
              <a:rPr lang="en-US" sz="2800" dirty="0"/>
              <a:t>Diary of steps taken</a:t>
            </a:r>
          </a:p>
          <a:p>
            <a:pPr marL="1371600" lvl="2" indent="-457200">
              <a:buClr>
                <a:srgbClr val="C00000"/>
              </a:buClr>
              <a:buFont typeface="Arial" panose="020B0604020202020204" pitchFamily="34" charset="0"/>
              <a:buChar char="•"/>
            </a:pPr>
            <a:r>
              <a:rPr lang="en-US" sz="2800" dirty="0"/>
              <a:t>Notes</a:t>
            </a:r>
          </a:p>
          <a:p>
            <a:pPr marL="1371600" lvl="2" indent="-457200">
              <a:buClr>
                <a:srgbClr val="C00000"/>
              </a:buClr>
              <a:buFont typeface="Arial" panose="020B0604020202020204" pitchFamily="34" charset="0"/>
              <a:buChar char="•"/>
            </a:pPr>
            <a:r>
              <a:rPr lang="en-US" sz="2800" dirty="0"/>
              <a:t>Photographs</a:t>
            </a:r>
          </a:p>
          <a:p>
            <a:pPr marL="1371600" lvl="2" indent="-457200">
              <a:buClr>
                <a:srgbClr val="C00000"/>
              </a:buClr>
              <a:buFont typeface="Arial" panose="020B0604020202020204" pitchFamily="34" charset="0"/>
              <a:buChar char="•"/>
            </a:pPr>
            <a:r>
              <a:rPr lang="en-US" sz="2800" dirty="0"/>
              <a:t>Documentation of Evidence</a:t>
            </a:r>
          </a:p>
          <a:p>
            <a:pPr marL="1371600" lvl="2" indent="-457200">
              <a:buClr>
                <a:srgbClr val="C00000"/>
              </a:buClr>
              <a:buFont typeface="Arial" panose="020B0604020202020204" pitchFamily="34" charset="0"/>
              <a:buChar char="•"/>
            </a:pPr>
            <a:r>
              <a:rPr lang="en-US" sz="2800" dirty="0"/>
              <a:t>Consultation with experts</a:t>
            </a:r>
          </a:p>
          <a:p>
            <a:pPr marL="457200" indent="-457200">
              <a:buClr>
                <a:srgbClr val="C00000"/>
              </a:buClr>
              <a:buFont typeface="Arial" panose="020B0604020202020204" pitchFamily="34" charset="0"/>
              <a:buChar char="•"/>
            </a:pPr>
            <a:endParaRPr lang="en-US" sz="2800" dirty="0"/>
          </a:p>
          <a:p>
            <a:pPr marL="457200" indent="-457200">
              <a:buClr>
                <a:srgbClr val="C00000"/>
              </a:buClr>
              <a:buFont typeface="Arial" panose="020B0604020202020204" pitchFamily="34" charset="0"/>
              <a:buChar char="•"/>
            </a:pPr>
            <a:r>
              <a:rPr lang="en-US" sz="2800" dirty="0"/>
              <a:t>Failure to follow up on items identified in discipline</a:t>
            </a:r>
          </a:p>
          <a:p>
            <a:pPr marL="1371600" lvl="2" indent="-457200">
              <a:buClr>
                <a:srgbClr val="C00000"/>
              </a:buClr>
              <a:buFont typeface="Arial" panose="020B0604020202020204" pitchFamily="34" charset="0"/>
              <a:buChar char="•"/>
            </a:pPr>
            <a:r>
              <a:rPr lang="en-US" sz="2800" dirty="0"/>
              <a:t>Identified training needs</a:t>
            </a:r>
          </a:p>
          <a:p>
            <a:pPr marL="1371600" lvl="2" indent="-457200">
              <a:buClr>
                <a:srgbClr val="C00000"/>
              </a:buClr>
              <a:buFont typeface="Arial" panose="020B0604020202020204" pitchFamily="34" charset="0"/>
              <a:buChar char="•"/>
            </a:pPr>
            <a:r>
              <a:rPr lang="en-US" sz="2800" dirty="0"/>
              <a:t>Identified follow up with supervisor </a:t>
            </a:r>
          </a:p>
          <a:p>
            <a:pPr marL="1371600" lvl="2" indent="-457200">
              <a:buClr>
                <a:srgbClr val="C00000"/>
              </a:buClr>
              <a:buFont typeface="Arial" panose="020B0604020202020204" pitchFamily="34" charset="0"/>
              <a:buChar char="•"/>
            </a:pPr>
            <a:r>
              <a:rPr lang="en-US" sz="2800" dirty="0"/>
              <a:t>Follow up on any Plan of Improvement </a:t>
            </a:r>
          </a:p>
          <a:p>
            <a:pPr marL="1371600" lvl="2" indent="-457200">
              <a:buClr>
                <a:srgbClr val="C00000"/>
              </a:buClr>
              <a:buFont typeface="Arial" panose="020B0604020202020204" pitchFamily="34" charset="0"/>
              <a:buChar char="•"/>
            </a:pPr>
            <a:r>
              <a:rPr lang="en-US" sz="2800" dirty="0"/>
              <a:t>Failure to take Remedial Action </a:t>
            </a:r>
          </a:p>
          <a:p>
            <a:pPr lvl="2">
              <a:buClr>
                <a:srgbClr val="C00000"/>
              </a:buClr>
            </a:pPr>
            <a:endParaRPr lang="en-US" sz="3000" dirty="0"/>
          </a:p>
          <a:p>
            <a:pPr>
              <a:buClr>
                <a:srgbClr val="C00000"/>
              </a:buClr>
            </a:pPr>
            <a:endParaRPr lang="en-US" sz="3000" dirty="0"/>
          </a:p>
        </p:txBody>
      </p:sp>
    </p:spTree>
    <p:extLst>
      <p:ext uri="{BB962C8B-B14F-4D97-AF65-F5344CB8AC3E}">
        <p14:creationId xmlns:p14="http://schemas.microsoft.com/office/powerpoint/2010/main" val="2689054101"/>
      </p:ext>
    </p:extLst>
  </p:cSld>
  <p:clrMapOvr>
    <a:masterClrMapping/>
  </p:clrMapOvr>
  <p:transition spd="med">
    <p:pull/>
  </p:transition>
</p:sld>
</file>

<file path=ppt/slides/slide7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CABCAE3-64FC-4149-819F-2C18128241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pic>
        <p:nvPicPr>
          <p:cNvPr id="12" name="Picture 11">
            <a:extLst>
              <a:ext uri="{FF2B5EF4-FFF2-40B4-BE49-F238E27FC236}">
                <a16:creationId xmlns:a16="http://schemas.microsoft.com/office/drawing/2014/main" id="{012FDCFE-9AD2-4D8A-8CBF-B3AA37EBF6D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4" name="Straight Connector 13">
            <a:extLst>
              <a:ext uri="{FF2B5EF4-FFF2-40B4-BE49-F238E27FC236}">
                <a16:creationId xmlns:a16="http://schemas.microsoft.com/office/drawing/2014/main" id="{FBD463FC-4CA8-4FF4-85A3-AF9F4B98D2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BECF35C3-8B44-4F4B-BD25-4C01823DB2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8" name="Rectangle 17">
            <a:extLst>
              <a:ext uri="{FF2B5EF4-FFF2-40B4-BE49-F238E27FC236}">
                <a16:creationId xmlns:a16="http://schemas.microsoft.com/office/drawing/2014/main" id="{D0712110-0BC1-4B31-B3BB-63B44222E8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4466B5F3-C053-4580-B04A-1EF9498882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Title 1">
            <a:extLst>
              <a:ext uri="{FF2B5EF4-FFF2-40B4-BE49-F238E27FC236}">
                <a16:creationId xmlns:a16="http://schemas.microsoft.com/office/drawing/2014/main" id="{4B16B342-0048-49C8-9B15-91FF2D02D16E}"/>
              </a:ext>
            </a:extLst>
          </p:cNvPr>
          <p:cNvSpPr>
            <a:spLocks noGrp="1"/>
          </p:cNvSpPr>
          <p:nvPr>
            <p:ph type="title"/>
          </p:nvPr>
        </p:nvSpPr>
        <p:spPr>
          <a:xfrm>
            <a:off x="1452616" y="962902"/>
            <a:ext cx="4176384" cy="2380828"/>
          </a:xfrm>
        </p:spPr>
        <p:txBody>
          <a:bodyPr vert="horz" lIns="91440" tIns="45720" rIns="91440" bIns="0" rtlCol="0" anchor="b">
            <a:normAutofit/>
          </a:bodyPr>
          <a:lstStyle/>
          <a:p>
            <a:r>
              <a:rPr lang="en-US" sz="4400" dirty="0"/>
              <a:t>Fundamental  question	</a:t>
            </a:r>
          </a:p>
        </p:txBody>
      </p:sp>
      <p:sp>
        <p:nvSpPr>
          <p:cNvPr id="3" name="Content Placeholder 2">
            <a:extLst>
              <a:ext uri="{FF2B5EF4-FFF2-40B4-BE49-F238E27FC236}">
                <a16:creationId xmlns:a16="http://schemas.microsoft.com/office/drawing/2014/main" id="{F03DAF38-D1C3-42D3-8FEF-36A9F7ECE6FC}"/>
              </a:ext>
            </a:extLst>
          </p:cNvPr>
          <p:cNvSpPr>
            <a:spLocks noGrp="1"/>
          </p:cNvSpPr>
          <p:nvPr>
            <p:ph idx="1"/>
          </p:nvPr>
        </p:nvSpPr>
        <p:spPr>
          <a:xfrm>
            <a:off x="1452617" y="3531204"/>
            <a:ext cx="4171479" cy="1610643"/>
          </a:xfrm>
        </p:spPr>
        <p:txBody>
          <a:bodyPr vert="horz" lIns="91440" tIns="91440" rIns="91440" bIns="91440" rtlCol="0">
            <a:noAutofit/>
          </a:bodyPr>
          <a:lstStyle/>
          <a:p>
            <a:pPr marL="0" indent="0" algn="ctr">
              <a:buNone/>
            </a:pPr>
            <a:r>
              <a:rPr lang="en-US" sz="2400" cap="all" dirty="0"/>
              <a:t>Was the Investigation Fair and Thorough?</a:t>
            </a:r>
          </a:p>
        </p:txBody>
      </p:sp>
      <p:cxnSp>
        <p:nvCxnSpPr>
          <p:cNvPr id="22" name="Straight Connector 21">
            <a:extLst>
              <a:ext uri="{FF2B5EF4-FFF2-40B4-BE49-F238E27FC236}">
                <a16:creationId xmlns:a16="http://schemas.microsoft.com/office/drawing/2014/main" id="{FA6123F2-4B61-414F-A7E5-5B7828EACAE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2617" y="3528543"/>
            <a:ext cx="4171479"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7" name="Graphic 6" descr="Scales of Justice">
            <a:extLst>
              <a:ext uri="{FF2B5EF4-FFF2-40B4-BE49-F238E27FC236}">
                <a16:creationId xmlns:a16="http://schemas.microsoft.com/office/drawing/2014/main" id="{3FFFCA84-E379-40ED-933B-4EF4CD36755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44251" y="805583"/>
            <a:ext cx="4660762" cy="4660762"/>
          </a:xfrm>
          <a:prstGeom prst="rect">
            <a:avLst/>
          </a:prstGeom>
        </p:spPr>
      </p:pic>
      <p:pic>
        <p:nvPicPr>
          <p:cNvPr id="24" name="Picture 23">
            <a:extLst>
              <a:ext uri="{FF2B5EF4-FFF2-40B4-BE49-F238E27FC236}">
                <a16:creationId xmlns:a16="http://schemas.microsoft.com/office/drawing/2014/main" id="{25CED634-E2D0-4AB7-96DD-816C9B52C5C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6" name="Straight Connector 25">
            <a:extLst>
              <a:ext uri="{FF2B5EF4-FFF2-40B4-BE49-F238E27FC236}">
                <a16:creationId xmlns:a16="http://schemas.microsoft.com/office/drawing/2014/main" id="{FCDDCDFB-696D-4FDF-9B58-24F71B7C37B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137522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55DE1-FB34-4214-A17D-2E57EE0AECEC}"/>
              </a:ext>
            </a:extLst>
          </p:cNvPr>
          <p:cNvSpPr>
            <a:spLocks noGrp="1"/>
          </p:cNvSpPr>
          <p:nvPr>
            <p:ph type="title"/>
          </p:nvPr>
        </p:nvSpPr>
        <p:spPr>
          <a:xfrm>
            <a:off x="1451579" y="795131"/>
            <a:ext cx="9603275" cy="1058624"/>
          </a:xfrm>
        </p:spPr>
        <p:txBody>
          <a:bodyPr/>
          <a:lstStyle/>
          <a:p>
            <a:r>
              <a:rPr lang="en-US" dirty="0"/>
              <a:t>Contact information		</a:t>
            </a:r>
          </a:p>
        </p:txBody>
      </p:sp>
      <p:sp>
        <p:nvSpPr>
          <p:cNvPr id="3" name="Content Placeholder 2">
            <a:extLst>
              <a:ext uri="{FF2B5EF4-FFF2-40B4-BE49-F238E27FC236}">
                <a16:creationId xmlns:a16="http://schemas.microsoft.com/office/drawing/2014/main" id="{343FCAAE-3602-4023-BEA4-04C75F96AB61}"/>
              </a:ext>
            </a:extLst>
          </p:cNvPr>
          <p:cNvSpPr>
            <a:spLocks noGrp="1"/>
          </p:cNvSpPr>
          <p:nvPr>
            <p:ph idx="1"/>
          </p:nvPr>
        </p:nvSpPr>
        <p:spPr>
          <a:xfrm>
            <a:off x="1451579" y="1853755"/>
            <a:ext cx="9603275" cy="3742950"/>
          </a:xfrm>
        </p:spPr>
        <p:txBody>
          <a:bodyPr>
            <a:noAutofit/>
          </a:bodyPr>
          <a:lstStyle/>
          <a:p>
            <a:pPr marL="0" indent="0">
              <a:buNone/>
            </a:pPr>
            <a:r>
              <a:rPr lang="en-US" sz="2800" dirty="0"/>
              <a:t>Margaret McMorrow Love</a:t>
            </a:r>
          </a:p>
          <a:p>
            <a:pPr marL="0" indent="0">
              <a:buNone/>
            </a:pPr>
            <a:r>
              <a:rPr lang="en-US" sz="2800" dirty="0"/>
              <a:t>The Love Law Firm</a:t>
            </a:r>
          </a:p>
          <a:p>
            <a:pPr marL="0" indent="0">
              <a:buNone/>
            </a:pPr>
            <a:r>
              <a:rPr lang="en-US" sz="2800" dirty="0"/>
              <a:t>228 Robert S. Kerr Ave., Suite #540</a:t>
            </a:r>
          </a:p>
          <a:p>
            <a:pPr marL="0" indent="0">
              <a:buNone/>
            </a:pPr>
            <a:r>
              <a:rPr lang="en-US" sz="2800" dirty="0"/>
              <a:t>Oklahoma City, Oklahoma 73102</a:t>
            </a:r>
          </a:p>
          <a:p>
            <a:pPr marL="0" indent="0">
              <a:buNone/>
            </a:pPr>
            <a:r>
              <a:rPr lang="en-US" sz="2800" dirty="0"/>
              <a:t>405-235-3848</a:t>
            </a:r>
          </a:p>
          <a:p>
            <a:pPr marL="0" indent="0">
              <a:buNone/>
            </a:pPr>
            <a:r>
              <a:rPr lang="en-US" sz="2800" dirty="0"/>
              <a:t>mml@lovelawfirm.legal</a:t>
            </a:r>
          </a:p>
        </p:txBody>
      </p:sp>
    </p:spTree>
    <p:extLst>
      <p:ext uri="{BB962C8B-B14F-4D97-AF65-F5344CB8AC3E}">
        <p14:creationId xmlns:p14="http://schemas.microsoft.com/office/powerpoint/2010/main" val="3806222011"/>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B6F8C-118F-404F-93D1-EC91260B7101}"/>
              </a:ext>
            </a:extLst>
          </p:cNvPr>
          <p:cNvSpPr>
            <a:spLocks noGrp="1"/>
          </p:cNvSpPr>
          <p:nvPr>
            <p:ph type="title" idx="4294967295"/>
          </p:nvPr>
        </p:nvSpPr>
        <p:spPr>
          <a:xfrm>
            <a:off x="530087" y="395785"/>
            <a:ext cx="11661913" cy="641445"/>
          </a:xfrm>
        </p:spPr>
        <p:txBody>
          <a:bodyPr/>
          <a:lstStyle/>
          <a:p>
            <a:pPr algn="ctr"/>
            <a:r>
              <a:rPr lang="en-US" sz="2400" dirty="0"/>
              <a:t>Should you require the complaint to be notarized?</a:t>
            </a:r>
            <a:r>
              <a:rPr lang="en-US" dirty="0"/>
              <a:t>	</a:t>
            </a:r>
          </a:p>
        </p:txBody>
      </p:sp>
      <p:sp>
        <p:nvSpPr>
          <p:cNvPr id="3" name="Content Placeholder 2">
            <a:extLst>
              <a:ext uri="{FF2B5EF4-FFF2-40B4-BE49-F238E27FC236}">
                <a16:creationId xmlns:a16="http://schemas.microsoft.com/office/drawing/2014/main" id="{7361CA71-4AE9-4DBB-8C80-3454D3744747}"/>
              </a:ext>
            </a:extLst>
          </p:cNvPr>
          <p:cNvSpPr>
            <a:spLocks noGrp="1"/>
          </p:cNvSpPr>
          <p:nvPr>
            <p:ph idx="4294967295"/>
          </p:nvPr>
        </p:nvSpPr>
        <p:spPr>
          <a:xfrm>
            <a:off x="632389" y="1392238"/>
            <a:ext cx="10923507" cy="4675276"/>
          </a:xfrm>
        </p:spPr>
        <p:txBody>
          <a:bodyPr>
            <a:normAutofit/>
          </a:bodyPr>
          <a:lstStyle/>
          <a:p>
            <a:r>
              <a:rPr lang="en-US" sz="2400" dirty="0"/>
              <a:t>Possible chilling effect since many people do not have access to a notary</a:t>
            </a:r>
          </a:p>
          <a:p>
            <a:r>
              <a:rPr lang="en-US" sz="2400" dirty="0"/>
              <a:t>People may not want to come into the Police Department or City Hall due to fear of running into the officer OR general distrust of law enforcement</a:t>
            </a:r>
          </a:p>
          <a:p>
            <a:r>
              <a:rPr lang="en-US" sz="2400" dirty="0"/>
              <a:t>Federal law allows an unsworn declaration under penalty of perjury.                           See 28 U.S. C. §1746:  “I declare (or certify, verify, or state) under penalty of                                             perjury that the foregoing is true and correct”</a:t>
            </a:r>
          </a:p>
          <a:p>
            <a:r>
              <a:rPr lang="en-US" sz="2400" dirty="0"/>
              <a:t>Oklahoma does not have a similar statute </a:t>
            </a:r>
          </a:p>
          <a:p>
            <a:r>
              <a:rPr lang="en-US" sz="2400" dirty="0"/>
              <a:t>Bill of Right: CBA (often states that complaint must be under oath) vs. Lexipol- (Chapter 10) vs. Handbook</a:t>
            </a:r>
          </a:p>
        </p:txBody>
      </p:sp>
    </p:spTree>
    <p:extLst>
      <p:ext uri="{BB962C8B-B14F-4D97-AF65-F5344CB8AC3E}">
        <p14:creationId xmlns:p14="http://schemas.microsoft.com/office/powerpoint/2010/main" val="314558406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60588-14E2-4433-A920-0687CE3ECBA4}"/>
              </a:ext>
            </a:extLst>
          </p:cNvPr>
          <p:cNvSpPr>
            <a:spLocks noGrp="1"/>
          </p:cNvSpPr>
          <p:nvPr>
            <p:ph type="title"/>
          </p:nvPr>
        </p:nvSpPr>
        <p:spPr/>
        <p:txBody>
          <a:bodyPr/>
          <a:lstStyle/>
          <a:p>
            <a:r>
              <a:rPr lang="en-US" dirty="0"/>
              <a:t>Review and analyze each complaint</a:t>
            </a:r>
          </a:p>
        </p:txBody>
      </p:sp>
      <p:sp>
        <p:nvSpPr>
          <p:cNvPr id="3" name="Content Placeholder 2">
            <a:extLst>
              <a:ext uri="{FF2B5EF4-FFF2-40B4-BE49-F238E27FC236}">
                <a16:creationId xmlns:a16="http://schemas.microsoft.com/office/drawing/2014/main" id="{08560DD7-70C3-4D60-8251-5B07E0E76CC6}"/>
              </a:ext>
            </a:extLst>
          </p:cNvPr>
          <p:cNvSpPr>
            <a:spLocks noGrp="1"/>
          </p:cNvSpPr>
          <p:nvPr>
            <p:ph idx="1"/>
          </p:nvPr>
        </p:nvSpPr>
        <p:spPr>
          <a:xfrm>
            <a:off x="1451579" y="1853754"/>
            <a:ext cx="9603275" cy="4199727"/>
          </a:xfrm>
        </p:spPr>
        <p:txBody>
          <a:bodyPr>
            <a:normAutofit fontScale="77500" lnSpcReduction="20000"/>
          </a:bodyPr>
          <a:lstStyle/>
          <a:p>
            <a:r>
              <a:rPr lang="en-US" sz="3100" dirty="0"/>
              <a:t>“Small” complaints 	(ex.  Officer was rude)</a:t>
            </a:r>
          </a:p>
          <a:p>
            <a:r>
              <a:rPr lang="en-US" sz="3100" dirty="0"/>
              <a:t>Middle level complaints</a:t>
            </a:r>
          </a:p>
          <a:p>
            <a:r>
              <a:rPr lang="en-US" sz="3100" dirty="0"/>
              <a:t>Serious complaints</a:t>
            </a:r>
          </a:p>
          <a:p>
            <a:r>
              <a:rPr lang="en-US" sz="3100" dirty="0"/>
              <a:t>Chronic complainer OR is the officer a frequent subject of complaints albeit not “major” ones  </a:t>
            </a:r>
          </a:p>
          <a:p>
            <a:pPr marL="0" indent="0">
              <a:buNone/>
            </a:pPr>
            <a:r>
              <a:rPr lang="en-US" sz="2800" dirty="0"/>
              <a:t>	</a:t>
            </a:r>
            <a:r>
              <a:rPr lang="en-US" sz="4200" i="1" dirty="0"/>
              <a:t>Might be a sign to step in and address the behavior before it reaches the level of warranting an official I.A.</a:t>
            </a:r>
          </a:p>
          <a:p>
            <a:pPr marL="0" indent="0">
              <a:buNone/>
            </a:pPr>
            <a:r>
              <a:rPr lang="en-US" sz="4200" i="1" dirty="0"/>
              <a:t>	</a:t>
            </a:r>
          </a:p>
        </p:txBody>
      </p:sp>
    </p:spTree>
    <p:extLst>
      <p:ext uri="{BB962C8B-B14F-4D97-AF65-F5344CB8AC3E}">
        <p14:creationId xmlns:p14="http://schemas.microsoft.com/office/powerpoint/2010/main" val="420572018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515</TotalTime>
  <Words>3666</Words>
  <Application>Microsoft Office PowerPoint</Application>
  <PresentationFormat>Widescreen</PresentationFormat>
  <Paragraphs>357</Paragraphs>
  <Slides>73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73</vt:i4>
      </vt:variant>
    </vt:vector>
  </HeadingPairs>
  <TitlesOfParts>
    <vt:vector size="77" baseType="lpstr">
      <vt:lpstr>Arial</vt:lpstr>
      <vt:lpstr>Calibri</vt:lpstr>
      <vt:lpstr>Gill Sans MT</vt:lpstr>
      <vt:lpstr>Gallery</vt:lpstr>
      <vt:lpstr>Internal Affairs  </vt:lpstr>
      <vt:lpstr>PowerPoint Presentation</vt:lpstr>
      <vt:lpstr>PowerPoint Presentation</vt:lpstr>
      <vt:lpstr>RECOGNIZING A COMPLAINT THAT MIGHT WARRANT INVESTIGATION</vt:lpstr>
      <vt:lpstr>Citizen complaints</vt:lpstr>
      <vt:lpstr>Oral Complaints     </vt:lpstr>
      <vt:lpstr>CITIZEN FORMAL Complaints     </vt:lpstr>
      <vt:lpstr>Should you require the complaint to be notarized? </vt:lpstr>
      <vt:lpstr>Review and analyze each complaint</vt:lpstr>
      <vt:lpstr>KEY: do not ignore          a complaint  </vt:lpstr>
      <vt:lpstr>Complaints from other law enforcement agencies</vt:lpstr>
      <vt:lpstr>PowerPoint Presentation</vt:lpstr>
      <vt:lpstr>Internal complaints</vt:lpstr>
      <vt:lpstr>Often  difficult  to  handle correctly </vt:lpstr>
      <vt:lpstr>PowerPoint Presentation</vt:lpstr>
      <vt:lpstr>Initiating the investigative process</vt:lpstr>
      <vt:lpstr>Step one</vt:lpstr>
      <vt:lpstr>PowerPoint Presentation</vt:lpstr>
      <vt:lpstr>PowerPoint Presentation</vt:lpstr>
      <vt:lpstr>PowerPoint Presentation</vt:lpstr>
      <vt:lpstr>PowerPoint Presentation</vt:lpstr>
      <vt:lpstr>PowerPoint Presentation</vt:lpstr>
      <vt:lpstr>The process to be used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investigator</vt:lpstr>
      <vt:lpstr>Check to see if there is are any limitations on who can conduct the investigation </vt:lpstr>
      <vt:lpstr>internal Investigator:</vt:lpstr>
      <vt:lpstr>Complaints requiring specialized skill set </vt:lpstr>
      <vt:lpstr>external investigator:</vt:lpstr>
      <vt:lpstr>PowerPoint Presentation</vt:lpstr>
      <vt:lpstr>PowerPoint Presentation</vt:lpstr>
      <vt:lpstr>PowerPoint Presentation</vt:lpstr>
      <vt:lpstr>Completing the investigation </vt:lpstr>
      <vt:lpstr>Written report of Investigation</vt:lpstr>
      <vt:lpstr>recommendations</vt:lpstr>
      <vt:lpstr>Role of the chief of police</vt:lpstr>
      <vt:lpstr>Review the report</vt:lpstr>
      <vt:lpstr>Make a preliminary determination</vt:lpstr>
      <vt:lpstr>PowerPoint Presentation</vt:lpstr>
      <vt:lpstr>Pre-determination conference notify the officer in writing that:</vt:lpstr>
      <vt:lpstr>PowerPoint Presentation</vt:lpstr>
      <vt:lpstr>Make a final determination</vt:lpstr>
      <vt:lpstr>SEVEN TESTS for just cause</vt:lpstr>
      <vt:lpstr>SEVEN TESTS for just cause</vt:lpstr>
      <vt:lpstr>SEVEN TESTS for just cause</vt:lpstr>
      <vt:lpstr>SEVEN TESTS for just cause</vt:lpstr>
      <vt:lpstr>SEVEN TESTS for just cause</vt:lpstr>
      <vt:lpstr>SEVEN TESTS for just cause</vt:lpstr>
      <vt:lpstr>SEVEN TESTS for just cause</vt:lpstr>
      <vt:lpstr>Cover  letter should:</vt:lpstr>
      <vt:lpstr>Thinking ahead</vt:lpstr>
      <vt:lpstr>Grievance arbitration</vt:lpstr>
      <vt:lpstr>PowerPoint Presentation</vt:lpstr>
      <vt:lpstr>Police pension board hearing</vt:lpstr>
      <vt:lpstr>PowerPoint Presentation</vt:lpstr>
      <vt:lpstr>LAWSUIT</vt:lpstr>
      <vt:lpstr>PowerPoint Presentation</vt:lpstr>
      <vt:lpstr>PowerPoint Presentation</vt:lpstr>
      <vt:lpstr>PowerPoint Presentation</vt:lpstr>
      <vt:lpstr>PowerPoint Presentation</vt:lpstr>
      <vt:lpstr>PowerPoint Presentation</vt:lpstr>
      <vt:lpstr>Fundamental  question </vt:lpstr>
      <vt:lpstr>Contact information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Internal Affairs</dc:title>
  <dc:creator>Annette</dc:creator>
  <cp:lastModifiedBy>Love Law Firm</cp:lastModifiedBy>
  <cp:revision>36</cp:revision>
  <cp:lastPrinted>2022-04-25T15:58:39Z</cp:lastPrinted>
  <dcterms:created xsi:type="dcterms:W3CDTF">2018-10-23T17:03:05Z</dcterms:created>
  <dcterms:modified xsi:type="dcterms:W3CDTF">2024-04-15T17:38:41Z</dcterms:modified>
</cp:coreProperties>
</file>